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74" r:id="rId5"/>
  </p:sldMasterIdLst>
  <p:notesMasterIdLst>
    <p:notesMasterId r:id="rId7"/>
  </p:notesMasterIdLst>
  <p:sldIdLst>
    <p:sldId id="1345" r:id="rId6"/>
  </p:sldIdLst>
  <p:sldSz cx="42808525" cy="30279975"/>
  <p:notesSz cx="6858000" cy="9144000"/>
  <p:embeddedFontLst>
    <p:embeddedFont>
      <p:font typeface="Abadi" panose="020B0604020104020204" pitchFamily="34" charset="0"/>
      <p:regular r:id="rId8"/>
    </p:embeddedFont>
    <p:embeddedFont>
      <p:font typeface="Aharoni" panose="02010803020104030203" pitchFamily="2" charset="-79"/>
      <p:bold r:id="rId9"/>
    </p:embeddedFont>
    <p:embeddedFont>
      <p:font typeface="Bebas Neue" panose="020B0506020202020201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Gotham Rounded Bold" pitchFamily="50" charset="0"/>
      <p:regular r:id="rId17"/>
      <p:italic r:id="rId18"/>
    </p:embeddedFont>
    <p:embeddedFont>
      <p:font typeface="Michelin SemiBold" panose="02000000000000000000" pitchFamily="50" charset="0"/>
      <p:regular r:id="rId19"/>
      <p:bold r:id="rId20"/>
    </p:embeddedFont>
    <p:embeddedFont>
      <p:font typeface="Segoe Print" panose="02000600000000000000" pitchFamily="2" charset="0"/>
      <p:regular r:id="rId21"/>
      <p:bold r:id="rId22"/>
    </p:embeddedFont>
  </p:embeddedFontLst>
  <p:defaultTextStyle>
    <a:defPPr>
      <a:defRPr lang="fr-FR"/>
    </a:defPPr>
    <a:lvl1pPr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2087563" indent="-1630363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4175125" indent="-326072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6264275" indent="-489267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8351838" indent="-6523038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134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6E"/>
    <a:srgbClr val="FFFFFF"/>
    <a:srgbClr val="00CC9B"/>
    <a:srgbClr val="00866E"/>
    <a:srgbClr val="DDDDDD"/>
    <a:srgbClr val="CBCB00"/>
    <a:srgbClr val="2C3E50"/>
    <a:srgbClr val="27509B"/>
    <a:srgbClr val="72C0C1"/>
    <a:srgbClr val="EEE8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12" autoAdjust="0"/>
    <p:restoredTop sz="95706" autoAdjust="0"/>
  </p:normalViewPr>
  <p:slideViewPr>
    <p:cSldViewPr>
      <p:cViewPr varScale="1">
        <p:scale>
          <a:sx n="26" d="100"/>
          <a:sy n="26" d="100"/>
        </p:scale>
        <p:origin x="231" y="54"/>
      </p:cViewPr>
      <p:guideLst>
        <p:guide orient="horz" pos="9537"/>
        <p:guide pos="13483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4.fntdata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8.fntdata"/><Relationship Id="rId23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chevalier" userId="677dbc9f-a297-4ad6-b248-57777f1689e8" providerId="ADAL" clId="{C599D668-8887-41BB-9A1F-D3F76B828CE3}"/>
    <pc:docChg chg="modSld">
      <pc:chgData name="nicolas chevalier" userId="677dbc9f-a297-4ad6-b248-57777f1689e8" providerId="ADAL" clId="{C599D668-8887-41BB-9A1F-D3F76B828CE3}" dt="2020-10-21T08:29:46.271" v="0" actId="2711"/>
      <pc:docMkLst>
        <pc:docMk/>
      </pc:docMkLst>
      <pc:sldChg chg="modSp mod">
        <pc:chgData name="nicolas chevalier" userId="677dbc9f-a297-4ad6-b248-57777f1689e8" providerId="ADAL" clId="{C599D668-8887-41BB-9A1F-D3F76B828CE3}" dt="2020-10-21T08:29:46.271" v="0" actId="2711"/>
        <pc:sldMkLst>
          <pc:docMk/>
          <pc:sldMk cId="0" sldId="1345"/>
        </pc:sldMkLst>
        <pc:spChg chg="mod">
          <ac:chgData name="nicolas chevalier" userId="677dbc9f-a297-4ad6-b248-57777f1689e8" providerId="ADAL" clId="{C599D668-8887-41BB-9A1F-D3F76B828CE3}" dt="2020-10-21T08:29:46.271" v="0" actId="2711"/>
          <ac:spMkLst>
            <pc:docMk/>
            <pc:sldMk cId="0" sldId="1345"/>
            <ac:spMk id="40" creationId="{2B6EF7F1-E55C-42D8-BDEF-26835374A78E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DF77F26-7F0B-40C6-A144-6A61B5C8CF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6557624-2430-4BF2-89FD-06298F05FF6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831027C-32F8-4A5A-B821-3F0510263E61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D1E40B12-AF94-4B6B-A29C-AEFE72E318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C040D0CD-3B3C-4475-BB49-8277E129F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Modifiez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301C32-3465-46CB-9026-4676D573B7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1CC87D-6252-43D1-8509-A2210527DB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7CCEEB8-ECB4-41E6-A735-6D75225D4A5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7563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512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27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1838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210640" y="9406420"/>
            <a:ext cx="36387246" cy="64905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421279" y="17158652"/>
            <a:ext cx="29965968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28E811-9D59-45AB-A87A-BF6F50F4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EDA7A-4D20-4B99-9F13-2BE3E5F29A0A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6721D-F085-42FF-8809-A57B4B791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55D172-43FB-4B1D-8A11-00C8CCD2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B762F7-3D5E-4847-99A5-B7599A0CE46F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724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5E921A-41F6-47DC-940E-14CF3B6F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45EB2-5ED8-4E8B-B4E0-AA65A1413154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FA0E3B-85CE-4CF9-82D2-33C2DE274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45919E-4D70-44A0-BB36-1E60F27D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4C8F3-58BB-4DD4-8F38-7B9936DF4DC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438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145303730" y="5355072"/>
            <a:ext cx="45090158" cy="114075602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0018386" y="5355072"/>
            <a:ext cx="134571871" cy="114075602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5D0A3E-42DC-4945-80AE-581EE9D3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0943C4-01E3-4692-A0BB-72DE37C02FAD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396EFA-9937-4F35-B46C-2A00C6D3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D6FA6D-E6F9-49B4-9CBA-242C01AD2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53D575-2D83-4AD3-9402-83B52BEA2A8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9940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 flipV="1">
            <a:off x="7" y="25622740"/>
            <a:ext cx="42808514" cy="4657235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7" y="0"/>
            <a:ext cx="42808514" cy="256227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3667488" y="2"/>
            <a:ext cx="35473559" cy="16519501"/>
          </a:xfrm>
        </p:spPr>
        <p:txBody>
          <a:bodyPr anchor="b" anchorCtr="0">
            <a:noAutofit/>
          </a:bodyPr>
          <a:lstStyle>
            <a:lvl1pPr algn="ctr">
              <a:lnSpc>
                <a:spcPct val="80000"/>
              </a:lnSpc>
              <a:defRPr sz="30903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Textplatzhalter 2"/>
          <p:cNvSpPr>
            <a:spLocks noGrp="1"/>
          </p:cNvSpPr>
          <p:nvPr>
            <p:ph type="body" idx="1"/>
          </p:nvPr>
        </p:nvSpPr>
        <p:spPr>
          <a:xfrm>
            <a:off x="3667488" y="16519503"/>
            <a:ext cx="35473559" cy="9103239"/>
          </a:xfrm>
        </p:spPr>
        <p:txBody>
          <a:bodyPr anchor="t" anchorCtr="0"/>
          <a:lstStyle>
            <a:lvl1pPr marL="0" indent="0" algn="ctr">
              <a:lnSpc>
                <a:spcPct val="80000"/>
              </a:lnSpc>
              <a:buNone/>
              <a:defRPr sz="15451">
                <a:solidFill>
                  <a:srgbClr val="B2B2B2"/>
                </a:solidFill>
              </a:defRPr>
            </a:lvl1pPr>
            <a:lvl2pPr marL="1605549" indent="0">
              <a:buNone/>
              <a:defRPr sz="6321">
                <a:solidFill>
                  <a:schemeClr val="tx1">
                    <a:tint val="75000"/>
                  </a:schemeClr>
                </a:solidFill>
              </a:defRPr>
            </a:lvl2pPr>
            <a:lvl3pPr marL="3211098" indent="0">
              <a:buNone/>
              <a:defRPr sz="5619">
                <a:solidFill>
                  <a:schemeClr val="tx1">
                    <a:tint val="75000"/>
                  </a:schemeClr>
                </a:solidFill>
              </a:defRPr>
            </a:lvl3pPr>
            <a:lvl4pPr marL="4816648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4pPr>
            <a:lvl5pPr marL="6422197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5pPr>
            <a:lvl6pPr marL="8027746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6pPr>
            <a:lvl7pPr marL="963329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7pPr>
            <a:lvl8pPr marL="1123884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8pPr>
            <a:lvl9pPr marL="12844394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31998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465169-C8A2-4279-A96D-19888A6B5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726860-10A1-45E9-8651-EBB9C65EFF6A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320B51-6042-4D11-8DF0-7FD1E79E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62D6BB-A3A9-4228-BDC3-2157E3BFD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09FDED-03C2-42EE-8926-EBCB69B7D54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92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81579" y="19457690"/>
            <a:ext cx="36387246" cy="601393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381579" y="12833948"/>
            <a:ext cx="36387246" cy="6623742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215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431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6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86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D99DF4-15E6-4CAA-8386-C51FDBC13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9913D-6F21-4EC9-9C10-C2775CDEA40D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25759B-5DFB-4D35-966F-D90071674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35915EC-8FC3-4110-8BBD-DC649E441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9546A1-024F-42FA-8FC0-BB4D1FB72E6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990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018386" y="31198189"/>
            <a:ext cx="89831017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0562876" y="31198189"/>
            <a:ext cx="89831012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4124E779-731F-437F-96F4-3377C764D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71A7A8-E9C0-44B9-9323-73F84C86C058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CD76FF86-90E8-48A7-88EB-8269E9DB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6AE69B5-3D99-43EA-A539-13D80E89E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6C931E-6C8D-4ADE-A90C-5AC41957814A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5071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6" y="1212603"/>
            <a:ext cx="38527673" cy="5046663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140426" y="6777950"/>
            <a:ext cx="1891453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140426" y="9602677"/>
            <a:ext cx="1891453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21746138" y="6777950"/>
            <a:ext cx="1892196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21746138" y="9602677"/>
            <a:ext cx="1892196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756E74F9-8A89-414F-8596-E6046E307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B36EB6-FFB8-426B-B304-53D03AD6F382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5D93F304-5C73-4253-AED9-DA695F25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AAAEC706-827E-460C-AE92-45C701938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A9B844-0826-42EB-849E-19268F88AD5B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71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6A4FE43D-002C-4702-B02E-CC92FAA1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67103-C2B5-4B76-8CA4-D0A1D6405179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B4EEDA93-962E-4ED9-8E6C-CE3E14AA7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58E25B11-D6CF-4665-8650-8ED61B95E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72A42-77A5-420C-8BA8-2299F3E5834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92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>
            <a:extLst>
              <a:ext uri="{FF2B5EF4-FFF2-40B4-BE49-F238E27FC236}">
                <a16:creationId xmlns:a16="http://schemas.microsoft.com/office/drawing/2014/main" id="{4D105E16-D5E1-4D64-AD26-C534546F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5C347C-3775-4079-AA1B-58FA31717E2C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3339C858-0B98-4BF3-A6B8-50A17A41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537F054D-EF34-49E3-BB68-1F0007EC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96B4C0-53F4-4027-BC6F-53D040BDEC7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60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8" y="1205591"/>
            <a:ext cx="14083710" cy="513077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736944" y="1205594"/>
            <a:ext cx="23931155" cy="2584312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140428" y="6336367"/>
            <a:ext cx="14083710" cy="20712346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7776A73A-B148-4B0B-90D2-64C7FE01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5EC74-E43E-418A-A6C1-688B40B55F0D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658712B5-E963-4DCA-929B-DDEEDE4DF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BD4B231-E39C-4774-AB27-6A78651B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CC3BC5-BAB4-4AF6-9983-880026A72457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740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0771" y="21195982"/>
            <a:ext cx="25685115" cy="2502306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8390771" y="2705572"/>
            <a:ext cx="25685115" cy="18167985"/>
          </a:xfrm>
        </p:spPr>
        <p:txBody>
          <a:bodyPr rtlCol="0">
            <a:normAutofit/>
          </a:bodyPr>
          <a:lstStyle>
            <a:lvl1pPr marL="0" indent="0">
              <a:buNone/>
              <a:defRPr sz="14600"/>
            </a:lvl1pPr>
            <a:lvl2pPr marL="2088215" indent="0">
              <a:buNone/>
              <a:defRPr sz="12800"/>
            </a:lvl2pPr>
            <a:lvl3pPr marL="4176431" indent="0">
              <a:buNone/>
              <a:defRPr sz="11000"/>
            </a:lvl3pPr>
            <a:lvl4pPr marL="6264646" indent="0">
              <a:buNone/>
              <a:defRPr sz="9100"/>
            </a:lvl4pPr>
            <a:lvl5pPr marL="8352861" indent="0">
              <a:buNone/>
              <a:defRPr sz="9100"/>
            </a:lvl5pPr>
            <a:lvl6pPr marL="10441076" indent="0">
              <a:buNone/>
              <a:defRPr sz="9100"/>
            </a:lvl6pPr>
            <a:lvl7pPr marL="12529292" indent="0">
              <a:buNone/>
              <a:defRPr sz="9100"/>
            </a:lvl7pPr>
            <a:lvl8pPr marL="14617507" indent="0">
              <a:buNone/>
              <a:defRPr sz="9100"/>
            </a:lvl8pPr>
            <a:lvl9pPr marL="16705722" indent="0">
              <a:buNone/>
              <a:defRPr sz="91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0771" y="23698288"/>
            <a:ext cx="25685115" cy="3553689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3302C912-D83B-4252-810C-97A20051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5D0893-B88E-4B0C-9FA0-915B3A3B6DF7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4F3EC52B-EB8B-4EAA-807A-E65C8CF8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59A0497E-805B-4306-924B-6CAC69DCD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B7EF1-CA94-495B-888D-1C222699E77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51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>
            <a:extLst>
              <a:ext uri="{FF2B5EF4-FFF2-40B4-BE49-F238E27FC236}">
                <a16:creationId xmlns:a16="http://schemas.microsoft.com/office/drawing/2014/main" id="{A75CD3E3-2EC0-4707-89BE-5D9A72496E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139950" y="1212850"/>
            <a:ext cx="38528625" cy="504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 style du titre</a:t>
            </a:r>
          </a:p>
        </p:txBody>
      </p:sp>
      <p:sp>
        <p:nvSpPr>
          <p:cNvPr id="1027" name="Espace réservé du texte 2">
            <a:extLst>
              <a:ext uri="{FF2B5EF4-FFF2-40B4-BE49-F238E27FC236}">
                <a16:creationId xmlns:a16="http://schemas.microsoft.com/office/drawing/2014/main" id="{6F939032-1561-442C-A88D-0D62C2BD28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39950" y="7065963"/>
            <a:ext cx="38528625" cy="1998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9E1A61-FA8F-4562-9716-BAEB1F3C4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139950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D826B96-FE14-4BC5-BF4F-ABB597546904}" type="datetimeFigureOut">
              <a:rPr lang="fr-FR"/>
              <a:pPr>
                <a:defRPr/>
              </a:pPr>
              <a:t>21/10/2020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EFC2CC-58C2-45B8-8D1E-29C788CD6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625638" y="28065413"/>
            <a:ext cx="135572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ctr" defTabSz="4176431" eaLnBrk="1" fontAlgn="auto" hangingPunct="1">
              <a:spcBef>
                <a:spcPts val="0"/>
              </a:spcBef>
              <a:spcAft>
                <a:spcPts val="0"/>
              </a:spcAft>
              <a:defRPr sz="55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04F29C-13A6-43CC-AFE9-9F0ED02F9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680025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78B6907-129E-4DFC-844A-35F9246FB464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4175125" rtl="0" fontAlgn="base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2pPr>
      <a:lvl3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3pPr>
      <a:lvl4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4pPr>
      <a:lvl5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5pPr>
      <a:lvl6pPr marL="4572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1565275" indent="-156527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488" indent="-130492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700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26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41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5184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399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615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830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15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43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64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86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07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29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507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72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812901" y="1813928"/>
            <a:ext cx="39096481" cy="473813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812901" y="6552060"/>
            <a:ext cx="39096481" cy="18756091"/>
          </a:xfrm>
          <a:prstGeom prst="rect">
            <a:avLst/>
          </a:prstGeom>
        </p:spPr>
        <p:txBody>
          <a:bodyPr vert="horz" lIns="1080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251317" y="27165266"/>
            <a:ext cx="23980449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4214">
                <a:solidFill>
                  <a:srgbClr val="7F7F7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812901" y="27165266"/>
            <a:ext cx="3210731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4214">
                <a:solidFill>
                  <a:srgbClr val="7F7F7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24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3211098" rtl="0" eaLnBrk="1" latinLnBrk="0" hangingPunct="1">
        <a:spcBef>
          <a:spcPct val="0"/>
        </a:spcBef>
        <a:buNone/>
        <a:defRPr sz="12642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8870" indent="-958870" algn="l" defTabSz="3211098" rtl="0" eaLnBrk="1" latinLnBrk="0" hangingPunct="1">
        <a:spcBef>
          <a:spcPts val="0"/>
        </a:spcBef>
        <a:spcAft>
          <a:spcPts val="3512"/>
        </a:spcAft>
        <a:buFont typeface="Wingdings" panose="05000000000000000000" pitchFamily="2" charset="2"/>
        <a:buChar char="§"/>
        <a:defRPr sz="7726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2837587" indent="-95887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7023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379645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6321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504521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6299551" indent="-629957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8830521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6pPr>
      <a:lvl7pPr marL="10436070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7pPr>
      <a:lvl8pPr marL="1204161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8pPr>
      <a:lvl9pPr marL="1364716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1pPr>
      <a:lvl2pPr marL="1605549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2pPr>
      <a:lvl3pPr marL="321109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3pPr>
      <a:lvl4pPr marL="481664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4pPr>
      <a:lvl5pPr marL="6422197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5pPr>
      <a:lvl6pPr marL="8027746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6pPr>
      <a:lvl7pPr marL="963329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7pPr>
      <a:lvl8pPr marL="1123884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8pPr>
      <a:lvl9pPr marL="12844394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ZoneTexte 181">
            <a:extLst>
              <a:ext uri="{FF2B5EF4-FFF2-40B4-BE49-F238E27FC236}">
                <a16:creationId xmlns:a16="http://schemas.microsoft.com/office/drawing/2014/main" id="{8C20F15C-FEF9-4D1C-BADA-2C9C0B1F1C3B}"/>
              </a:ext>
            </a:extLst>
          </p:cNvPr>
          <p:cNvSpPr txBox="1"/>
          <p:nvPr/>
        </p:nvSpPr>
        <p:spPr>
          <a:xfrm>
            <a:off x="912813" y="9105400"/>
            <a:ext cx="6229550" cy="35502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745" b="1" dirty="0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rPr>
              <a:t>PRODUCT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745" b="1" dirty="0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rPr>
              <a:t>BACKLOG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745" b="1" dirty="0">
              <a:solidFill>
                <a:schemeClr val="bg1">
                  <a:lumMod val="50000"/>
                </a:schemeClr>
              </a:solidFill>
              <a:latin typeface="Segoe Print" panose="02000600000000000000" pitchFamily="2" charset="0"/>
            </a:endParaRP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745" b="1" dirty="0">
              <a:solidFill>
                <a:schemeClr val="bg1">
                  <a:lumMod val="50000"/>
                </a:schemeClr>
              </a:solidFill>
              <a:latin typeface="Segoe Print" panose="02000600000000000000" pitchFamily="2" charset="0"/>
            </a:endParaRP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745" b="1" dirty="0">
              <a:solidFill>
                <a:schemeClr val="bg1">
                  <a:lumMod val="50000"/>
                </a:schemeClr>
              </a:solidFill>
              <a:latin typeface="Segoe Print" panose="02000600000000000000" pitchFamily="2" charset="0"/>
            </a:endParaRP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745" b="1" dirty="0">
              <a:solidFill>
                <a:schemeClr val="bg1">
                  <a:lumMod val="50000"/>
                </a:schemeClr>
              </a:solidFill>
              <a:latin typeface="Segoe Print" panose="02000600000000000000" pitchFamily="2" charset="0"/>
            </a:endParaRP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454CAD4D-7AA4-44EB-8B95-27C3112D5441}"/>
              </a:ext>
            </a:extLst>
          </p:cNvPr>
          <p:cNvSpPr/>
          <p:nvPr/>
        </p:nvSpPr>
        <p:spPr>
          <a:xfrm>
            <a:off x="32075858" y="13288839"/>
            <a:ext cx="9630202" cy="3619623"/>
          </a:xfrm>
          <a:prstGeom prst="roundRect">
            <a:avLst>
              <a:gd name="adj" fmla="val 9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8389"/>
          </a:p>
        </p:txBody>
      </p:sp>
      <p:pic>
        <p:nvPicPr>
          <p:cNvPr id="15362" name="Image 11">
            <a:extLst>
              <a:ext uri="{FF2B5EF4-FFF2-40B4-BE49-F238E27FC236}">
                <a16:creationId xmlns:a16="http://schemas.microsoft.com/office/drawing/2014/main" id="{CE54AC97-F598-4785-8477-CB823FB3B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00225" y="1123950"/>
            <a:ext cx="97536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5" name="Rectangle : coins arrondis 174">
            <a:extLst>
              <a:ext uri="{FF2B5EF4-FFF2-40B4-BE49-F238E27FC236}">
                <a16:creationId xmlns:a16="http://schemas.microsoft.com/office/drawing/2014/main" id="{F142F162-64FE-42B9-93C0-549861902F7F}"/>
              </a:ext>
            </a:extLst>
          </p:cNvPr>
          <p:cNvSpPr/>
          <p:nvPr/>
        </p:nvSpPr>
        <p:spPr>
          <a:xfrm>
            <a:off x="21618575" y="24611013"/>
            <a:ext cx="9398000" cy="1851025"/>
          </a:xfrm>
          <a:prstGeom prst="roundRect">
            <a:avLst>
              <a:gd name="adj" fmla="val 14157"/>
            </a:avLst>
          </a:prstGeom>
          <a:solidFill>
            <a:schemeClr val="accent3">
              <a:lumMod val="20000"/>
              <a:lumOff val="80000"/>
            </a:schemeClr>
          </a:solidFill>
          <a:ln w="53975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sp>
        <p:nvSpPr>
          <p:cNvPr id="136" name="Rectangle : coins arrondis 135">
            <a:extLst>
              <a:ext uri="{FF2B5EF4-FFF2-40B4-BE49-F238E27FC236}">
                <a16:creationId xmlns:a16="http://schemas.microsoft.com/office/drawing/2014/main" id="{F0FBDFFF-CB0A-4ECC-AB37-CB587E6F7C38}"/>
              </a:ext>
            </a:extLst>
          </p:cNvPr>
          <p:cNvSpPr/>
          <p:nvPr/>
        </p:nvSpPr>
        <p:spPr>
          <a:xfrm>
            <a:off x="32145133" y="9778353"/>
            <a:ext cx="9676891" cy="2919936"/>
          </a:xfrm>
          <a:prstGeom prst="roundRect">
            <a:avLst>
              <a:gd name="adj" fmla="val 9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8389"/>
          </a:p>
        </p:txBody>
      </p:sp>
      <p:sp>
        <p:nvSpPr>
          <p:cNvPr id="155" name="Rectangle : coins arrondis 154">
            <a:extLst>
              <a:ext uri="{FF2B5EF4-FFF2-40B4-BE49-F238E27FC236}">
                <a16:creationId xmlns:a16="http://schemas.microsoft.com/office/drawing/2014/main" id="{3F88F853-64CF-47DF-A76B-5B2E823E4831}"/>
              </a:ext>
            </a:extLst>
          </p:cNvPr>
          <p:cNvSpPr/>
          <p:nvPr/>
        </p:nvSpPr>
        <p:spPr>
          <a:xfrm>
            <a:off x="32114688" y="17480966"/>
            <a:ext cx="9745864" cy="4941887"/>
          </a:xfrm>
          <a:prstGeom prst="roundRect">
            <a:avLst>
              <a:gd name="adj" fmla="val 9403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8389"/>
          </a:p>
        </p:txBody>
      </p:sp>
      <p:sp>
        <p:nvSpPr>
          <p:cNvPr id="17" name="Flèche : droite 16">
            <a:extLst>
              <a:ext uri="{FF2B5EF4-FFF2-40B4-BE49-F238E27FC236}">
                <a16:creationId xmlns:a16="http://schemas.microsoft.com/office/drawing/2014/main" id="{74D448AE-7E42-468B-8A95-8D3D1EAE7837}"/>
              </a:ext>
            </a:extLst>
          </p:cNvPr>
          <p:cNvSpPr/>
          <p:nvPr/>
        </p:nvSpPr>
        <p:spPr>
          <a:xfrm>
            <a:off x="18281650" y="8775700"/>
            <a:ext cx="12847638" cy="12663488"/>
          </a:xfrm>
          <a:prstGeom prst="rightArrow">
            <a:avLst>
              <a:gd name="adj1" fmla="val 100000"/>
              <a:gd name="adj2" fmla="val 5003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8389"/>
          </a:p>
        </p:txBody>
      </p:sp>
      <p:sp>
        <p:nvSpPr>
          <p:cNvPr id="34" name="Organigramme : Décision 33">
            <a:extLst>
              <a:ext uri="{FF2B5EF4-FFF2-40B4-BE49-F238E27FC236}">
                <a16:creationId xmlns:a16="http://schemas.microsoft.com/office/drawing/2014/main" id="{52DE3AFB-F418-46B1-B0BE-12936DC75EEB}"/>
              </a:ext>
            </a:extLst>
          </p:cNvPr>
          <p:cNvSpPr/>
          <p:nvPr/>
        </p:nvSpPr>
        <p:spPr>
          <a:xfrm>
            <a:off x="6290433" y="3212227"/>
            <a:ext cx="23931563" cy="23933150"/>
          </a:xfrm>
          <a:prstGeom prst="flowChartDecision">
            <a:avLst/>
          </a:prstGeom>
          <a:solidFill>
            <a:srgbClr val="FFC000">
              <a:alpha val="81000"/>
            </a:srgbClr>
          </a:solidFill>
          <a:ln w="2540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5618"/>
          </a:p>
        </p:txBody>
      </p:sp>
      <p:sp>
        <p:nvSpPr>
          <p:cNvPr id="38" name="Triangle isocèle 37">
            <a:extLst>
              <a:ext uri="{FF2B5EF4-FFF2-40B4-BE49-F238E27FC236}">
                <a16:creationId xmlns:a16="http://schemas.microsoft.com/office/drawing/2014/main" id="{AA727481-9884-40FE-A127-8A57B1139DFA}"/>
              </a:ext>
            </a:extLst>
          </p:cNvPr>
          <p:cNvSpPr/>
          <p:nvPr/>
        </p:nvSpPr>
        <p:spPr>
          <a:xfrm rot="10800000">
            <a:off x="11809413" y="20639088"/>
            <a:ext cx="12914312" cy="6548437"/>
          </a:xfrm>
          <a:prstGeom prst="triangle">
            <a:avLst>
              <a:gd name="adj" fmla="val 50000"/>
            </a:avLst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8389" dirty="0"/>
          </a:p>
        </p:txBody>
      </p:sp>
      <p:sp>
        <p:nvSpPr>
          <p:cNvPr id="35" name="Triangle isocèle 34">
            <a:extLst>
              <a:ext uri="{FF2B5EF4-FFF2-40B4-BE49-F238E27FC236}">
                <a16:creationId xmlns:a16="http://schemas.microsoft.com/office/drawing/2014/main" id="{32E035C2-F9B4-4A8E-A38D-EADFFD6BE3E6}"/>
              </a:ext>
            </a:extLst>
          </p:cNvPr>
          <p:cNvSpPr/>
          <p:nvPr/>
        </p:nvSpPr>
        <p:spPr>
          <a:xfrm>
            <a:off x="12042775" y="3205163"/>
            <a:ext cx="12336463" cy="6302375"/>
          </a:xfrm>
          <a:prstGeom prst="triangle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38389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425515CC-B950-48FE-8E2C-2EAEC97F1119}"/>
              </a:ext>
            </a:extLst>
          </p:cNvPr>
          <p:cNvSpPr/>
          <p:nvPr/>
        </p:nvSpPr>
        <p:spPr>
          <a:xfrm>
            <a:off x="15138400" y="22186900"/>
            <a:ext cx="1685925" cy="1685925"/>
          </a:xfrm>
          <a:prstGeom prst="ellipse">
            <a:avLst/>
          </a:prstGeom>
          <a:solidFill>
            <a:schemeClr val="bg1"/>
          </a:solidFill>
          <a:ln w="1143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68538" rIns="0" bIns="168538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800" b="1" dirty="0">
                <a:solidFill>
                  <a:srgbClr val="FFC000"/>
                </a:solidFill>
                <a:latin typeface="Michelin SemiBold"/>
              </a:rPr>
              <a:t>DEV.</a:t>
            </a:r>
          </a:p>
        </p:txBody>
      </p:sp>
      <p:pic>
        <p:nvPicPr>
          <p:cNvPr id="15372" name="Image 13">
            <a:extLst>
              <a:ext uri="{FF2B5EF4-FFF2-40B4-BE49-F238E27FC236}">
                <a16:creationId xmlns:a16="http://schemas.microsoft.com/office/drawing/2014/main" id="{68E04C25-CFBE-4B44-99F4-9459EC5FB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336838" y="5849938"/>
            <a:ext cx="2519362" cy="251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73" name="Image 14">
            <a:extLst>
              <a:ext uri="{FF2B5EF4-FFF2-40B4-BE49-F238E27FC236}">
                <a16:creationId xmlns:a16="http://schemas.microsoft.com/office/drawing/2014/main" id="{0255BEB1-D864-43E2-8FB8-8B25AF004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232438" y="5703888"/>
            <a:ext cx="2519362" cy="2519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" name="ZoneTexte 38">
            <a:extLst>
              <a:ext uri="{FF2B5EF4-FFF2-40B4-BE49-F238E27FC236}">
                <a16:creationId xmlns:a16="http://schemas.microsoft.com/office/drawing/2014/main" id="{E6A06556-F1AD-4C8C-9DF8-F3BC5D1E4C7F}"/>
              </a:ext>
            </a:extLst>
          </p:cNvPr>
          <p:cNvSpPr txBox="1"/>
          <p:nvPr/>
        </p:nvSpPr>
        <p:spPr>
          <a:xfrm>
            <a:off x="16456025" y="20494625"/>
            <a:ext cx="2397125" cy="7413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213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GUEST(s)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2B6EF7F1-E55C-42D8-BDEF-26835374A78E}"/>
              </a:ext>
            </a:extLst>
          </p:cNvPr>
          <p:cNvSpPr txBox="1"/>
          <p:nvPr/>
        </p:nvSpPr>
        <p:spPr>
          <a:xfrm>
            <a:off x="3243262" y="584200"/>
            <a:ext cx="1503838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6600" b="1" i="1" dirty="0">
                <a:solidFill>
                  <a:schemeClr val="accent3"/>
                </a:solidFill>
                <a:latin typeface="Gotham Rounded Bold" pitchFamily="50" charset="0"/>
                <a:cs typeface="Aharoni" panose="02010803020104030203" pitchFamily="2" charset="-79"/>
              </a:rPr>
              <a:t>WEEKLY MEETING</a:t>
            </a:r>
          </a:p>
        </p:txBody>
      </p:sp>
      <p:pic>
        <p:nvPicPr>
          <p:cNvPr id="15377" name="Image 76">
            <a:extLst>
              <a:ext uri="{FF2B5EF4-FFF2-40B4-BE49-F238E27FC236}">
                <a16:creationId xmlns:a16="http://schemas.microsoft.com/office/drawing/2014/main" id="{8CE53AF6-2C92-453B-B5E2-3FB9B561D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303750" y="22083713"/>
            <a:ext cx="1789113" cy="181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78" name="Image 77">
            <a:extLst>
              <a:ext uri="{FF2B5EF4-FFF2-40B4-BE49-F238E27FC236}">
                <a16:creationId xmlns:a16="http://schemas.microsoft.com/office/drawing/2014/main" id="{7C6C8FD8-2E1A-4BB9-9655-14AC8F505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767550" y="22021800"/>
            <a:ext cx="1851025" cy="185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61E9143B-D71C-4D50-8223-7D1B5A96699C}"/>
              </a:ext>
            </a:extLst>
          </p:cNvPr>
          <p:cNvSpPr/>
          <p:nvPr/>
        </p:nvSpPr>
        <p:spPr>
          <a:xfrm>
            <a:off x="1062038" y="21682818"/>
            <a:ext cx="11515378" cy="6576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2660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4682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Information sharing</a:t>
            </a:r>
          </a:p>
          <a:p>
            <a:pPr marL="802660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4682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Architecture decision easily accessible to stakeholders</a:t>
            </a:r>
          </a:p>
          <a:p>
            <a:pPr marL="802660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4682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Let everyone know that you welcome feedback</a:t>
            </a:r>
          </a:p>
          <a:p>
            <a:pPr marL="802660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4682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Keep focus on Architecture topics</a:t>
            </a:r>
          </a:p>
          <a:p>
            <a:pPr marL="802660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4682" dirty="0">
              <a:solidFill>
                <a:schemeClr val="bg1">
                  <a:lumMod val="50000"/>
                </a:schemeClr>
              </a:solidFill>
              <a:latin typeface="Abadi" panose="020B0604020104020204" pitchFamily="34" charset="0"/>
            </a:endParaRPr>
          </a:p>
          <a:p>
            <a:pPr marL="802660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4682" dirty="0">
              <a:solidFill>
                <a:schemeClr val="bg1">
                  <a:lumMod val="50000"/>
                </a:schemeClr>
              </a:solidFill>
              <a:latin typeface="Abadi" panose="020B0604020104020204" pitchFamily="34" charset="0"/>
            </a:endParaRPr>
          </a:p>
          <a:p>
            <a:pPr marL="1709276" lvl="1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4682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74E7191E-C649-4778-8067-3A7A923D0C1A}"/>
              </a:ext>
            </a:extLst>
          </p:cNvPr>
          <p:cNvSpPr txBox="1"/>
          <p:nvPr/>
        </p:nvSpPr>
        <p:spPr>
          <a:xfrm>
            <a:off x="836613" y="20919230"/>
            <a:ext cx="8353425" cy="7413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213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SUGGESTED WAY OF WORKING</a:t>
            </a:r>
          </a:p>
        </p:txBody>
      </p:sp>
      <p:sp>
        <p:nvSpPr>
          <p:cNvPr id="131" name="Freeform 7">
            <a:extLst>
              <a:ext uri="{FF2B5EF4-FFF2-40B4-BE49-F238E27FC236}">
                <a16:creationId xmlns:a16="http://schemas.microsoft.com/office/drawing/2014/main" id="{8DC49E49-992A-4BE0-AD95-388898F33A4F}"/>
              </a:ext>
            </a:extLst>
          </p:cNvPr>
          <p:cNvSpPr>
            <a:spLocks noEditPoints="1"/>
          </p:cNvSpPr>
          <p:nvPr/>
        </p:nvSpPr>
        <p:spPr bwMode="auto">
          <a:xfrm>
            <a:off x="38610434" y="15689118"/>
            <a:ext cx="825500" cy="566738"/>
          </a:xfrm>
          <a:custGeom>
            <a:avLst/>
            <a:gdLst>
              <a:gd name="T0" fmla="*/ 13 w 64"/>
              <a:gd name="T1" fmla="*/ 45 h 67"/>
              <a:gd name="T2" fmla="*/ 13 w 64"/>
              <a:gd name="T3" fmla="*/ 63 h 67"/>
              <a:gd name="T4" fmla="*/ 9 w 64"/>
              <a:gd name="T5" fmla="*/ 67 h 67"/>
              <a:gd name="T6" fmla="*/ 5 w 64"/>
              <a:gd name="T7" fmla="*/ 67 h 67"/>
              <a:gd name="T8" fmla="*/ 1 w 64"/>
              <a:gd name="T9" fmla="*/ 63 h 67"/>
              <a:gd name="T10" fmla="*/ 1 w 64"/>
              <a:gd name="T11" fmla="*/ 45 h 67"/>
              <a:gd name="T12" fmla="*/ 5 w 64"/>
              <a:gd name="T13" fmla="*/ 41 h 67"/>
              <a:gd name="T14" fmla="*/ 9 w 64"/>
              <a:gd name="T15" fmla="*/ 41 h 67"/>
              <a:gd name="T16" fmla="*/ 13 w 64"/>
              <a:gd name="T17" fmla="*/ 45 h 67"/>
              <a:gd name="T18" fmla="*/ 26 w 64"/>
              <a:gd name="T19" fmla="*/ 26 h 67"/>
              <a:gd name="T20" fmla="*/ 22 w 64"/>
              <a:gd name="T21" fmla="*/ 26 h 67"/>
              <a:gd name="T22" fmla="*/ 18 w 64"/>
              <a:gd name="T23" fmla="*/ 30 h 67"/>
              <a:gd name="T24" fmla="*/ 18 w 64"/>
              <a:gd name="T25" fmla="*/ 63 h 67"/>
              <a:gd name="T26" fmla="*/ 22 w 64"/>
              <a:gd name="T27" fmla="*/ 67 h 67"/>
              <a:gd name="T28" fmla="*/ 26 w 64"/>
              <a:gd name="T29" fmla="*/ 67 h 67"/>
              <a:gd name="T30" fmla="*/ 30 w 64"/>
              <a:gd name="T31" fmla="*/ 63 h 67"/>
              <a:gd name="T32" fmla="*/ 30 w 64"/>
              <a:gd name="T33" fmla="*/ 30 h 67"/>
              <a:gd name="T34" fmla="*/ 26 w 64"/>
              <a:gd name="T35" fmla="*/ 26 h 67"/>
              <a:gd name="T36" fmla="*/ 43 w 64"/>
              <a:gd name="T37" fmla="*/ 32 h 67"/>
              <a:gd name="T38" fmla="*/ 39 w 64"/>
              <a:gd name="T39" fmla="*/ 32 h 67"/>
              <a:gd name="T40" fmla="*/ 35 w 64"/>
              <a:gd name="T41" fmla="*/ 36 h 67"/>
              <a:gd name="T42" fmla="*/ 35 w 64"/>
              <a:gd name="T43" fmla="*/ 63 h 67"/>
              <a:gd name="T44" fmla="*/ 39 w 64"/>
              <a:gd name="T45" fmla="*/ 67 h 67"/>
              <a:gd name="T46" fmla="*/ 43 w 64"/>
              <a:gd name="T47" fmla="*/ 67 h 67"/>
              <a:gd name="T48" fmla="*/ 47 w 64"/>
              <a:gd name="T49" fmla="*/ 63 h 67"/>
              <a:gd name="T50" fmla="*/ 47 w 64"/>
              <a:gd name="T51" fmla="*/ 36 h 67"/>
              <a:gd name="T52" fmla="*/ 43 w 64"/>
              <a:gd name="T53" fmla="*/ 32 h 67"/>
              <a:gd name="T54" fmla="*/ 60 w 64"/>
              <a:gd name="T55" fmla="*/ 18 h 67"/>
              <a:gd name="T56" fmla="*/ 56 w 64"/>
              <a:gd name="T57" fmla="*/ 18 h 67"/>
              <a:gd name="T58" fmla="*/ 52 w 64"/>
              <a:gd name="T59" fmla="*/ 22 h 67"/>
              <a:gd name="T60" fmla="*/ 52 w 64"/>
              <a:gd name="T61" fmla="*/ 63 h 67"/>
              <a:gd name="T62" fmla="*/ 56 w 64"/>
              <a:gd name="T63" fmla="*/ 67 h 67"/>
              <a:gd name="T64" fmla="*/ 60 w 64"/>
              <a:gd name="T65" fmla="*/ 67 h 67"/>
              <a:gd name="T66" fmla="*/ 64 w 64"/>
              <a:gd name="T67" fmla="*/ 63 h 67"/>
              <a:gd name="T68" fmla="*/ 64 w 64"/>
              <a:gd name="T69" fmla="*/ 22 h 67"/>
              <a:gd name="T70" fmla="*/ 60 w 64"/>
              <a:gd name="T71" fmla="*/ 18 h 67"/>
              <a:gd name="T72" fmla="*/ 21 w 64"/>
              <a:gd name="T73" fmla="*/ 13 h 67"/>
              <a:gd name="T74" fmla="*/ 41 w 64"/>
              <a:gd name="T75" fmla="*/ 27 h 67"/>
              <a:gd name="T76" fmla="*/ 58 w 64"/>
              <a:gd name="T77" fmla="*/ 5 h 67"/>
              <a:gd name="T78" fmla="*/ 60 w 64"/>
              <a:gd name="T79" fmla="*/ 6 h 67"/>
              <a:gd name="T80" fmla="*/ 60 w 64"/>
              <a:gd name="T81" fmla="*/ 0 h 67"/>
              <a:gd name="T82" fmla="*/ 55 w 64"/>
              <a:gd name="T83" fmla="*/ 3 h 67"/>
              <a:gd name="T84" fmla="*/ 56 w 64"/>
              <a:gd name="T85" fmla="*/ 4 h 67"/>
              <a:gd name="T86" fmla="*/ 40 w 64"/>
              <a:gd name="T87" fmla="*/ 23 h 67"/>
              <a:gd name="T88" fmla="*/ 21 w 64"/>
              <a:gd name="T89" fmla="*/ 10 h 67"/>
              <a:gd name="T90" fmla="*/ 0 w 64"/>
              <a:gd name="T91" fmla="*/ 29 h 67"/>
              <a:gd name="T92" fmla="*/ 2 w 64"/>
              <a:gd name="T93" fmla="*/ 31 h 67"/>
              <a:gd name="T94" fmla="*/ 21 w 64"/>
              <a:gd name="T95" fmla="*/ 13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4" h="67">
                <a:moveTo>
                  <a:pt x="13" y="45"/>
                </a:moveTo>
                <a:cubicBezTo>
                  <a:pt x="13" y="63"/>
                  <a:pt x="13" y="63"/>
                  <a:pt x="13" y="63"/>
                </a:cubicBezTo>
                <a:cubicBezTo>
                  <a:pt x="13" y="65"/>
                  <a:pt x="11" y="67"/>
                  <a:pt x="9" y="67"/>
                </a:cubicBezTo>
                <a:cubicBezTo>
                  <a:pt x="5" y="67"/>
                  <a:pt x="5" y="67"/>
                  <a:pt x="5" y="67"/>
                </a:cubicBezTo>
                <a:cubicBezTo>
                  <a:pt x="3" y="67"/>
                  <a:pt x="1" y="65"/>
                  <a:pt x="1" y="63"/>
                </a:cubicBezTo>
                <a:cubicBezTo>
                  <a:pt x="1" y="45"/>
                  <a:pt x="1" y="45"/>
                  <a:pt x="1" y="45"/>
                </a:cubicBezTo>
                <a:cubicBezTo>
                  <a:pt x="1" y="43"/>
                  <a:pt x="3" y="41"/>
                  <a:pt x="5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11" y="41"/>
                  <a:pt x="13" y="43"/>
                  <a:pt x="13" y="45"/>
                </a:cubicBezTo>
                <a:close/>
                <a:moveTo>
                  <a:pt x="26" y="26"/>
                </a:moveTo>
                <a:cubicBezTo>
                  <a:pt x="22" y="26"/>
                  <a:pt x="22" y="26"/>
                  <a:pt x="22" y="26"/>
                </a:cubicBezTo>
                <a:cubicBezTo>
                  <a:pt x="20" y="26"/>
                  <a:pt x="18" y="28"/>
                  <a:pt x="18" y="30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5"/>
                  <a:pt x="20" y="67"/>
                  <a:pt x="22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8" y="67"/>
                  <a:pt x="30" y="65"/>
                  <a:pt x="30" y="63"/>
                </a:cubicBezTo>
                <a:cubicBezTo>
                  <a:pt x="30" y="30"/>
                  <a:pt x="30" y="30"/>
                  <a:pt x="30" y="30"/>
                </a:cubicBezTo>
                <a:cubicBezTo>
                  <a:pt x="30" y="28"/>
                  <a:pt x="28" y="26"/>
                  <a:pt x="26" y="26"/>
                </a:cubicBezTo>
                <a:close/>
                <a:moveTo>
                  <a:pt x="43" y="32"/>
                </a:moveTo>
                <a:cubicBezTo>
                  <a:pt x="39" y="32"/>
                  <a:pt x="39" y="32"/>
                  <a:pt x="39" y="32"/>
                </a:cubicBezTo>
                <a:cubicBezTo>
                  <a:pt x="37" y="32"/>
                  <a:pt x="35" y="34"/>
                  <a:pt x="35" y="36"/>
                </a:cubicBezTo>
                <a:cubicBezTo>
                  <a:pt x="35" y="63"/>
                  <a:pt x="35" y="63"/>
                  <a:pt x="35" y="63"/>
                </a:cubicBezTo>
                <a:cubicBezTo>
                  <a:pt x="35" y="65"/>
                  <a:pt x="37" y="67"/>
                  <a:pt x="39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5" y="67"/>
                  <a:pt x="47" y="65"/>
                  <a:pt x="47" y="63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4"/>
                  <a:pt x="45" y="32"/>
                  <a:pt x="43" y="32"/>
                </a:cubicBezTo>
                <a:close/>
                <a:moveTo>
                  <a:pt x="60" y="18"/>
                </a:moveTo>
                <a:cubicBezTo>
                  <a:pt x="56" y="18"/>
                  <a:pt x="56" y="18"/>
                  <a:pt x="56" y="18"/>
                </a:cubicBezTo>
                <a:cubicBezTo>
                  <a:pt x="54" y="18"/>
                  <a:pt x="52" y="20"/>
                  <a:pt x="52" y="22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65"/>
                  <a:pt x="54" y="67"/>
                  <a:pt x="56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4" y="65"/>
                  <a:pt x="64" y="63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0"/>
                  <a:pt x="62" y="18"/>
                  <a:pt x="60" y="18"/>
                </a:cubicBezTo>
                <a:close/>
                <a:moveTo>
                  <a:pt x="21" y="13"/>
                </a:moveTo>
                <a:cubicBezTo>
                  <a:pt x="41" y="27"/>
                  <a:pt x="41" y="27"/>
                  <a:pt x="41" y="27"/>
                </a:cubicBezTo>
                <a:cubicBezTo>
                  <a:pt x="58" y="5"/>
                  <a:pt x="58" y="5"/>
                  <a:pt x="58" y="5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0"/>
                  <a:pt x="60" y="0"/>
                  <a:pt x="60" y="0"/>
                </a:cubicBezTo>
                <a:cubicBezTo>
                  <a:pt x="55" y="3"/>
                  <a:pt x="55" y="3"/>
                  <a:pt x="55" y="3"/>
                </a:cubicBezTo>
                <a:cubicBezTo>
                  <a:pt x="56" y="4"/>
                  <a:pt x="56" y="4"/>
                  <a:pt x="56" y="4"/>
                </a:cubicBezTo>
                <a:cubicBezTo>
                  <a:pt x="40" y="23"/>
                  <a:pt x="40" y="23"/>
                  <a:pt x="40" y="23"/>
                </a:cubicBezTo>
                <a:cubicBezTo>
                  <a:pt x="21" y="10"/>
                  <a:pt x="21" y="10"/>
                  <a:pt x="21" y="10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31"/>
                  <a:pt x="2" y="31"/>
                  <a:pt x="2" y="31"/>
                </a:cubicBezTo>
                <a:lnTo>
                  <a:pt x="21" y="1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4916">
              <a:latin typeface="+mn-lt"/>
            </a:endParaRPr>
          </a:p>
        </p:txBody>
      </p:sp>
      <p:sp>
        <p:nvSpPr>
          <p:cNvPr id="132" name="ZoneTexte 131">
            <a:extLst>
              <a:ext uri="{FF2B5EF4-FFF2-40B4-BE49-F238E27FC236}">
                <a16:creationId xmlns:a16="http://schemas.microsoft.com/office/drawing/2014/main" id="{5319B994-22AE-4CFA-BDEB-577E9554813B}"/>
              </a:ext>
            </a:extLst>
          </p:cNvPr>
          <p:cNvSpPr txBox="1"/>
          <p:nvPr/>
        </p:nvSpPr>
        <p:spPr>
          <a:xfrm>
            <a:off x="40026484" y="15482743"/>
            <a:ext cx="1281112" cy="7905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873" b="1" kern="0" dirty="0">
                <a:solidFill>
                  <a:srgbClr val="44546A"/>
                </a:solidFill>
                <a:latin typeface="Calibri"/>
              </a:rPr>
              <a:t>BACKLOG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873" b="1" kern="0" dirty="0">
                <a:solidFill>
                  <a:srgbClr val="44546A"/>
                </a:solidFill>
                <a:latin typeface="Calibri"/>
              </a:rPr>
              <a:t>-FEATURES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873" b="1" kern="0" dirty="0">
                <a:solidFill>
                  <a:srgbClr val="44546A"/>
                </a:solidFill>
                <a:latin typeface="Calibri"/>
              </a:rPr>
              <a:t>-ENABLERS</a:t>
            </a:r>
          </a:p>
        </p:txBody>
      </p:sp>
      <p:grpSp>
        <p:nvGrpSpPr>
          <p:cNvPr id="15383" name="Groupe 138">
            <a:extLst>
              <a:ext uri="{FF2B5EF4-FFF2-40B4-BE49-F238E27FC236}">
                <a16:creationId xmlns:a16="http://schemas.microsoft.com/office/drawing/2014/main" id="{61FF0DEF-EA8C-4438-B522-F8FD6B89B47E}"/>
              </a:ext>
            </a:extLst>
          </p:cNvPr>
          <p:cNvGrpSpPr>
            <a:grpSpLocks/>
          </p:cNvGrpSpPr>
          <p:nvPr/>
        </p:nvGrpSpPr>
        <p:grpSpPr bwMode="auto">
          <a:xfrm>
            <a:off x="38444476" y="13593177"/>
            <a:ext cx="2927350" cy="1439971"/>
            <a:chOff x="4482689" y="1298330"/>
            <a:chExt cx="441178" cy="210383"/>
          </a:xfrm>
        </p:grpSpPr>
        <p:sp>
          <p:nvSpPr>
            <p:cNvPr id="140" name="Rectangle : coins arrondis 139">
              <a:extLst>
                <a:ext uri="{FF2B5EF4-FFF2-40B4-BE49-F238E27FC236}">
                  <a16:creationId xmlns:a16="http://schemas.microsoft.com/office/drawing/2014/main" id="{B41654BA-9F76-4FA3-9918-1BFD28C85EFE}"/>
                </a:ext>
              </a:extLst>
            </p:cNvPr>
            <p:cNvSpPr/>
            <p:nvPr/>
          </p:nvSpPr>
          <p:spPr>
            <a:xfrm>
              <a:off x="4482689" y="1301572"/>
              <a:ext cx="441178" cy="207141"/>
            </a:xfrm>
            <a:prstGeom prst="roundRect">
              <a:avLst/>
            </a:prstGeom>
            <a:solidFill>
              <a:schemeClr val="bg1">
                <a:alpha val="30000"/>
              </a:schemeClr>
            </a:solidFill>
            <a:ln w="635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38389"/>
            </a:p>
          </p:txBody>
        </p:sp>
        <p:sp>
          <p:nvSpPr>
            <p:cNvPr id="141" name="Freeform 7">
              <a:extLst>
                <a:ext uri="{FF2B5EF4-FFF2-40B4-BE49-F238E27FC236}">
                  <a16:creationId xmlns:a16="http://schemas.microsoft.com/office/drawing/2014/main" id="{4595CE09-CED8-49BD-93CD-02BE1B87EA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14031" y="1328230"/>
              <a:ext cx="114123" cy="120682"/>
            </a:xfrm>
            <a:custGeom>
              <a:avLst/>
              <a:gdLst>
                <a:gd name="T0" fmla="*/ 13 w 64"/>
                <a:gd name="T1" fmla="*/ 45 h 67"/>
                <a:gd name="T2" fmla="*/ 13 w 64"/>
                <a:gd name="T3" fmla="*/ 63 h 67"/>
                <a:gd name="T4" fmla="*/ 9 w 64"/>
                <a:gd name="T5" fmla="*/ 67 h 67"/>
                <a:gd name="T6" fmla="*/ 5 w 64"/>
                <a:gd name="T7" fmla="*/ 67 h 67"/>
                <a:gd name="T8" fmla="*/ 1 w 64"/>
                <a:gd name="T9" fmla="*/ 63 h 67"/>
                <a:gd name="T10" fmla="*/ 1 w 64"/>
                <a:gd name="T11" fmla="*/ 45 h 67"/>
                <a:gd name="T12" fmla="*/ 5 w 64"/>
                <a:gd name="T13" fmla="*/ 41 h 67"/>
                <a:gd name="T14" fmla="*/ 9 w 64"/>
                <a:gd name="T15" fmla="*/ 41 h 67"/>
                <a:gd name="T16" fmla="*/ 13 w 64"/>
                <a:gd name="T17" fmla="*/ 45 h 67"/>
                <a:gd name="T18" fmla="*/ 26 w 64"/>
                <a:gd name="T19" fmla="*/ 26 h 67"/>
                <a:gd name="T20" fmla="*/ 22 w 64"/>
                <a:gd name="T21" fmla="*/ 26 h 67"/>
                <a:gd name="T22" fmla="*/ 18 w 64"/>
                <a:gd name="T23" fmla="*/ 30 h 67"/>
                <a:gd name="T24" fmla="*/ 18 w 64"/>
                <a:gd name="T25" fmla="*/ 63 h 67"/>
                <a:gd name="T26" fmla="*/ 22 w 64"/>
                <a:gd name="T27" fmla="*/ 67 h 67"/>
                <a:gd name="T28" fmla="*/ 26 w 64"/>
                <a:gd name="T29" fmla="*/ 67 h 67"/>
                <a:gd name="T30" fmla="*/ 30 w 64"/>
                <a:gd name="T31" fmla="*/ 63 h 67"/>
                <a:gd name="T32" fmla="*/ 30 w 64"/>
                <a:gd name="T33" fmla="*/ 30 h 67"/>
                <a:gd name="T34" fmla="*/ 26 w 64"/>
                <a:gd name="T35" fmla="*/ 26 h 67"/>
                <a:gd name="T36" fmla="*/ 43 w 64"/>
                <a:gd name="T37" fmla="*/ 32 h 67"/>
                <a:gd name="T38" fmla="*/ 39 w 64"/>
                <a:gd name="T39" fmla="*/ 32 h 67"/>
                <a:gd name="T40" fmla="*/ 35 w 64"/>
                <a:gd name="T41" fmla="*/ 36 h 67"/>
                <a:gd name="T42" fmla="*/ 35 w 64"/>
                <a:gd name="T43" fmla="*/ 63 h 67"/>
                <a:gd name="T44" fmla="*/ 39 w 64"/>
                <a:gd name="T45" fmla="*/ 67 h 67"/>
                <a:gd name="T46" fmla="*/ 43 w 64"/>
                <a:gd name="T47" fmla="*/ 67 h 67"/>
                <a:gd name="T48" fmla="*/ 47 w 64"/>
                <a:gd name="T49" fmla="*/ 63 h 67"/>
                <a:gd name="T50" fmla="*/ 47 w 64"/>
                <a:gd name="T51" fmla="*/ 36 h 67"/>
                <a:gd name="T52" fmla="*/ 43 w 64"/>
                <a:gd name="T53" fmla="*/ 32 h 67"/>
                <a:gd name="T54" fmla="*/ 60 w 64"/>
                <a:gd name="T55" fmla="*/ 18 h 67"/>
                <a:gd name="T56" fmla="*/ 56 w 64"/>
                <a:gd name="T57" fmla="*/ 18 h 67"/>
                <a:gd name="T58" fmla="*/ 52 w 64"/>
                <a:gd name="T59" fmla="*/ 22 h 67"/>
                <a:gd name="T60" fmla="*/ 52 w 64"/>
                <a:gd name="T61" fmla="*/ 63 h 67"/>
                <a:gd name="T62" fmla="*/ 56 w 64"/>
                <a:gd name="T63" fmla="*/ 67 h 67"/>
                <a:gd name="T64" fmla="*/ 60 w 64"/>
                <a:gd name="T65" fmla="*/ 67 h 67"/>
                <a:gd name="T66" fmla="*/ 64 w 64"/>
                <a:gd name="T67" fmla="*/ 63 h 67"/>
                <a:gd name="T68" fmla="*/ 64 w 64"/>
                <a:gd name="T69" fmla="*/ 22 h 67"/>
                <a:gd name="T70" fmla="*/ 60 w 64"/>
                <a:gd name="T71" fmla="*/ 18 h 67"/>
                <a:gd name="T72" fmla="*/ 21 w 64"/>
                <a:gd name="T73" fmla="*/ 13 h 67"/>
                <a:gd name="T74" fmla="*/ 41 w 64"/>
                <a:gd name="T75" fmla="*/ 27 h 67"/>
                <a:gd name="T76" fmla="*/ 58 w 64"/>
                <a:gd name="T77" fmla="*/ 5 h 67"/>
                <a:gd name="T78" fmla="*/ 60 w 64"/>
                <a:gd name="T79" fmla="*/ 6 h 67"/>
                <a:gd name="T80" fmla="*/ 60 w 64"/>
                <a:gd name="T81" fmla="*/ 0 h 67"/>
                <a:gd name="T82" fmla="*/ 55 w 64"/>
                <a:gd name="T83" fmla="*/ 3 h 67"/>
                <a:gd name="T84" fmla="*/ 56 w 64"/>
                <a:gd name="T85" fmla="*/ 4 h 67"/>
                <a:gd name="T86" fmla="*/ 40 w 64"/>
                <a:gd name="T87" fmla="*/ 23 h 67"/>
                <a:gd name="T88" fmla="*/ 21 w 64"/>
                <a:gd name="T89" fmla="*/ 10 h 67"/>
                <a:gd name="T90" fmla="*/ 0 w 64"/>
                <a:gd name="T91" fmla="*/ 29 h 67"/>
                <a:gd name="T92" fmla="*/ 2 w 64"/>
                <a:gd name="T93" fmla="*/ 31 h 67"/>
                <a:gd name="T94" fmla="*/ 21 w 64"/>
                <a:gd name="T95" fmla="*/ 1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4" h="67">
                  <a:moveTo>
                    <a:pt x="13" y="45"/>
                  </a:moveTo>
                  <a:cubicBezTo>
                    <a:pt x="13" y="63"/>
                    <a:pt x="13" y="63"/>
                    <a:pt x="13" y="63"/>
                  </a:cubicBezTo>
                  <a:cubicBezTo>
                    <a:pt x="13" y="65"/>
                    <a:pt x="11" y="67"/>
                    <a:pt x="9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3" y="67"/>
                    <a:pt x="1" y="65"/>
                    <a:pt x="1" y="63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1" y="43"/>
                    <a:pt x="3" y="41"/>
                    <a:pt x="5" y="41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1" y="41"/>
                    <a:pt x="13" y="43"/>
                    <a:pt x="13" y="45"/>
                  </a:cubicBezTo>
                  <a:close/>
                  <a:moveTo>
                    <a:pt x="26" y="26"/>
                  </a:move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18" y="28"/>
                    <a:pt x="18" y="30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8" y="65"/>
                    <a:pt x="20" y="67"/>
                    <a:pt x="22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8" y="67"/>
                    <a:pt x="30" y="65"/>
                    <a:pt x="30" y="63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0" y="28"/>
                    <a:pt x="28" y="26"/>
                    <a:pt x="26" y="26"/>
                  </a:cubicBezTo>
                  <a:close/>
                  <a:moveTo>
                    <a:pt x="43" y="32"/>
                  </a:moveTo>
                  <a:cubicBezTo>
                    <a:pt x="39" y="32"/>
                    <a:pt x="39" y="32"/>
                    <a:pt x="39" y="32"/>
                  </a:cubicBezTo>
                  <a:cubicBezTo>
                    <a:pt x="37" y="32"/>
                    <a:pt x="35" y="34"/>
                    <a:pt x="35" y="36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5" y="65"/>
                    <a:pt x="37" y="67"/>
                    <a:pt x="39" y="67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5" y="67"/>
                    <a:pt x="47" y="65"/>
                    <a:pt x="47" y="63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4"/>
                    <a:pt x="45" y="32"/>
                    <a:pt x="43" y="32"/>
                  </a:cubicBezTo>
                  <a:close/>
                  <a:moveTo>
                    <a:pt x="60" y="18"/>
                  </a:moveTo>
                  <a:cubicBezTo>
                    <a:pt x="56" y="18"/>
                    <a:pt x="56" y="18"/>
                    <a:pt x="56" y="18"/>
                  </a:cubicBezTo>
                  <a:cubicBezTo>
                    <a:pt x="54" y="18"/>
                    <a:pt x="52" y="20"/>
                    <a:pt x="52" y="22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2" y="65"/>
                    <a:pt x="54" y="67"/>
                    <a:pt x="56" y="67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2" y="67"/>
                    <a:pt x="64" y="65"/>
                    <a:pt x="64" y="63"/>
                  </a:cubicBezTo>
                  <a:cubicBezTo>
                    <a:pt x="64" y="22"/>
                    <a:pt x="64" y="22"/>
                    <a:pt x="64" y="22"/>
                  </a:cubicBezTo>
                  <a:cubicBezTo>
                    <a:pt x="64" y="20"/>
                    <a:pt x="62" y="18"/>
                    <a:pt x="60" y="18"/>
                  </a:cubicBezTo>
                  <a:close/>
                  <a:moveTo>
                    <a:pt x="21" y="13"/>
                  </a:moveTo>
                  <a:cubicBezTo>
                    <a:pt x="41" y="27"/>
                    <a:pt x="41" y="27"/>
                    <a:pt x="41" y="27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2" y="31"/>
                    <a:pt x="2" y="31"/>
                    <a:pt x="2" y="31"/>
                  </a:cubicBezTo>
                  <a:lnTo>
                    <a:pt x="21" y="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lIns="321064" tIns="160532" rIns="321064" bIns="160532"/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916">
                <a:latin typeface="+mn-lt"/>
              </a:endParaRPr>
            </a:p>
          </p:txBody>
        </p:sp>
        <p:sp>
          <p:nvSpPr>
            <p:cNvPr id="142" name="ZoneTexte 141">
              <a:extLst>
                <a:ext uri="{FF2B5EF4-FFF2-40B4-BE49-F238E27FC236}">
                  <a16:creationId xmlns:a16="http://schemas.microsoft.com/office/drawing/2014/main" id="{CF2BDFE9-B1CB-4399-AA7D-8154299751D8}"/>
                </a:ext>
              </a:extLst>
            </p:cNvPr>
            <p:cNvSpPr txBox="1"/>
            <p:nvPr/>
          </p:nvSpPr>
          <p:spPr>
            <a:xfrm>
              <a:off x="4685573" y="1298330"/>
              <a:ext cx="195228" cy="17904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873" b="1" kern="0" dirty="0">
                  <a:solidFill>
                    <a:srgbClr val="44546A"/>
                  </a:solidFill>
                  <a:latin typeface="Calibri"/>
                </a:rPr>
                <a:t>LOCAL</a:t>
              </a:r>
            </a:p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873" b="1" kern="0" dirty="0">
                  <a:solidFill>
                    <a:srgbClr val="44546A"/>
                  </a:solidFill>
                  <a:latin typeface="Calibri"/>
                </a:rPr>
                <a:t>TECHNICAL</a:t>
              </a:r>
            </a:p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1873" b="1" kern="0" dirty="0">
                  <a:solidFill>
                    <a:srgbClr val="44546A"/>
                  </a:solidFill>
                  <a:latin typeface="Calibri"/>
                </a:rPr>
                <a:t>DEBT</a:t>
              </a:r>
            </a:p>
          </p:txBody>
        </p:sp>
      </p:grpSp>
      <p:grpSp>
        <p:nvGrpSpPr>
          <p:cNvPr id="15384" name="Groupe 142">
            <a:extLst>
              <a:ext uri="{FF2B5EF4-FFF2-40B4-BE49-F238E27FC236}">
                <a16:creationId xmlns:a16="http://schemas.microsoft.com/office/drawing/2014/main" id="{0B0BA63B-D6D3-4A21-BB18-1D4A9D28C5E7}"/>
              </a:ext>
            </a:extLst>
          </p:cNvPr>
          <p:cNvGrpSpPr>
            <a:grpSpLocks/>
          </p:cNvGrpSpPr>
          <p:nvPr/>
        </p:nvGrpSpPr>
        <p:grpSpPr bwMode="auto">
          <a:xfrm>
            <a:off x="1244007" y="10577360"/>
            <a:ext cx="6105726" cy="1677988"/>
            <a:chOff x="4610182" y="1531720"/>
            <a:chExt cx="814953" cy="173421"/>
          </a:xfrm>
        </p:grpSpPr>
        <p:sp>
          <p:nvSpPr>
            <p:cNvPr id="144" name="Rectangle : coins arrondis 143">
              <a:extLst>
                <a:ext uri="{FF2B5EF4-FFF2-40B4-BE49-F238E27FC236}">
                  <a16:creationId xmlns:a16="http://schemas.microsoft.com/office/drawing/2014/main" id="{9D8861CD-8571-48B6-94B1-E58596D9B771}"/>
                </a:ext>
              </a:extLst>
            </p:cNvPr>
            <p:cNvSpPr/>
            <p:nvPr/>
          </p:nvSpPr>
          <p:spPr>
            <a:xfrm>
              <a:off x="4610182" y="1531720"/>
              <a:ext cx="602189" cy="173421"/>
            </a:xfrm>
            <a:prstGeom prst="roundRect">
              <a:avLst/>
            </a:prstGeom>
            <a:solidFill>
              <a:schemeClr val="bg1">
                <a:alpha val="32000"/>
              </a:schemeClr>
            </a:solidFill>
            <a:ln w="635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9363"/>
            </a:p>
          </p:txBody>
        </p:sp>
        <p:grpSp>
          <p:nvGrpSpPr>
            <p:cNvPr id="15459" name="Groupe 144">
              <a:extLst>
                <a:ext uri="{FF2B5EF4-FFF2-40B4-BE49-F238E27FC236}">
                  <a16:creationId xmlns:a16="http://schemas.microsoft.com/office/drawing/2014/main" id="{AA3DCCBE-E5BD-4B84-9FE6-15E9ED3126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39847" y="1549376"/>
              <a:ext cx="785288" cy="142267"/>
              <a:chOff x="4639847" y="1549376"/>
              <a:chExt cx="785288" cy="142267"/>
            </a:xfrm>
          </p:grpSpPr>
          <p:sp>
            <p:nvSpPr>
              <p:cNvPr id="146" name="ZoneTexte 145">
                <a:extLst>
                  <a:ext uri="{FF2B5EF4-FFF2-40B4-BE49-F238E27FC236}">
                    <a16:creationId xmlns:a16="http://schemas.microsoft.com/office/drawing/2014/main" id="{1793FECD-BAA1-4281-BC34-A63F660E3C36}"/>
                  </a:ext>
                </a:extLst>
              </p:cNvPr>
              <p:cNvSpPr txBox="1"/>
              <p:nvPr/>
            </p:nvSpPr>
            <p:spPr>
              <a:xfrm>
                <a:off x="4884605" y="1549376"/>
                <a:ext cx="540530" cy="91994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ctr" defTabSz="3210641" eaLnBrk="1" fontAlgn="auto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3200" b="1" kern="0" dirty="0">
                    <a:solidFill>
                      <a:srgbClr val="44546A"/>
                    </a:solidFill>
                    <a:latin typeface="Calibri"/>
                  </a:rPr>
                  <a:t>ARCHITECTURE</a:t>
                </a:r>
              </a:p>
              <a:p>
                <a:pPr algn="ctr" defTabSz="3210641" eaLnBrk="1" fontAlgn="auto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3200" b="1" kern="0" dirty="0">
                    <a:solidFill>
                      <a:srgbClr val="44546A"/>
                    </a:solidFill>
                    <a:latin typeface="Calibri"/>
                  </a:rPr>
                  <a:t> RUNWAY</a:t>
                </a:r>
              </a:p>
            </p:txBody>
          </p:sp>
          <p:sp>
            <p:nvSpPr>
              <p:cNvPr id="147" name="Ellipse 146">
                <a:extLst>
                  <a:ext uri="{FF2B5EF4-FFF2-40B4-BE49-F238E27FC236}">
                    <a16:creationId xmlns:a16="http://schemas.microsoft.com/office/drawing/2014/main" id="{974B0EF7-BD2A-414D-A5A3-112D70282644}"/>
                  </a:ext>
                </a:extLst>
              </p:cNvPr>
              <p:cNvSpPr/>
              <p:nvPr/>
            </p:nvSpPr>
            <p:spPr>
              <a:xfrm>
                <a:off x="4825885" y="1566267"/>
                <a:ext cx="167182" cy="12537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defTabSz="417643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3277" dirty="0">
                    <a:solidFill>
                      <a:schemeClr val="tx1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K</a:t>
                </a:r>
                <a:r>
                  <a:rPr lang="fr-FR" sz="2341" dirty="0">
                    <a:solidFill>
                      <a:schemeClr val="tx1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it</a:t>
                </a:r>
                <a:endParaRPr lang="fr-FR" sz="3277" dirty="0">
                  <a:solidFill>
                    <a:schemeClr val="tx1"/>
                  </a:solidFill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148" name="Freeform 7">
                <a:extLst>
                  <a:ext uri="{FF2B5EF4-FFF2-40B4-BE49-F238E27FC236}">
                    <a16:creationId xmlns:a16="http://schemas.microsoft.com/office/drawing/2014/main" id="{03F2C0E8-91EB-4F0A-AB89-7286ECF573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39847" y="1556200"/>
                <a:ext cx="132855" cy="128579"/>
              </a:xfrm>
              <a:custGeom>
                <a:avLst/>
                <a:gdLst>
                  <a:gd name="T0" fmla="*/ 13 w 64"/>
                  <a:gd name="T1" fmla="*/ 45 h 67"/>
                  <a:gd name="T2" fmla="*/ 13 w 64"/>
                  <a:gd name="T3" fmla="*/ 63 h 67"/>
                  <a:gd name="T4" fmla="*/ 9 w 64"/>
                  <a:gd name="T5" fmla="*/ 67 h 67"/>
                  <a:gd name="T6" fmla="*/ 5 w 64"/>
                  <a:gd name="T7" fmla="*/ 67 h 67"/>
                  <a:gd name="T8" fmla="*/ 1 w 64"/>
                  <a:gd name="T9" fmla="*/ 63 h 67"/>
                  <a:gd name="T10" fmla="*/ 1 w 64"/>
                  <a:gd name="T11" fmla="*/ 45 h 67"/>
                  <a:gd name="T12" fmla="*/ 5 w 64"/>
                  <a:gd name="T13" fmla="*/ 41 h 67"/>
                  <a:gd name="T14" fmla="*/ 9 w 64"/>
                  <a:gd name="T15" fmla="*/ 41 h 67"/>
                  <a:gd name="T16" fmla="*/ 13 w 64"/>
                  <a:gd name="T17" fmla="*/ 45 h 67"/>
                  <a:gd name="T18" fmla="*/ 26 w 64"/>
                  <a:gd name="T19" fmla="*/ 26 h 67"/>
                  <a:gd name="T20" fmla="*/ 22 w 64"/>
                  <a:gd name="T21" fmla="*/ 26 h 67"/>
                  <a:gd name="T22" fmla="*/ 18 w 64"/>
                  <a:gd name="T23" fmla="*/ 30 h 67"/>
                  <a:gd name="T24" fmla="*/ 18 w 64"/>
                  <a:gd name="T25" fmla="*/ 63 h 67"/>
                  <a:gd name="T26" fmla="*/ 22 w 64"/>
                  <a:gd name="T27" fmla="*/ 67 h 67"/>
                  <a:gd name="T28" fmla="*/ 26 w 64"/>
                  <a:gd name="T29" fmla="*/ 67 h 67"/>
                  <a:gd name="T30" fmla="*/ 30 w 64"/>
                  <a:gd name="T31" fmla="*/ 63 h 67"/>
                  <a:gd name="T32" fmla="*/ 30 w 64"/>
                  <a:gd name="T33" fmla="*/ 30 h 67"/>
                  <a:gd name="T34" fmla="*/ 26 w 64"/>
                  <a:gd name="T35" fmla="*/ 26 h 67"/>
                  <a:gd name="T36" fmla="*/ 43 w 64"/>
                  <a:gd name="T37" fmla="*/ 32 h 67"/>
                  <a:gd name="T38" fmla="*/ 39 w 64"/>
                  <a:gd name="T39" fmla="*/ 32 h 67"/>
                  <a:gd name="T40" fmla="*/ 35 w 64"/>
                  <a:gd name="T41" fmla="*/ 36 h 67"/>
                  <a:gd name="T42" fmla="*/ 35 w 64"/>
                  <a:gd name="T43" fmla="*/ 63 h 67"/>
                  <a:gd name="T44" fmla="*/ 39 w 64"/>
                  <a:gd name="T45" fmla="*/ 67 h 67"/>
                  <a:gd name="T46" fmla="*/ 43 w 64"/>
                  <a:gd name="T47" fmla="*/ 67 h 67"/>
                  <a:gd name="T48" fmla="*/ 47 w 64"/>
                  <a:gd name="T49" fmla="*/ 63 h 67"/>
                  <a:gd name="T50" fmla="*/ 47 w 64"/>
                  <a:gd name="T51" fmla="*/ 36 h 67"/>
                  <a:gd name="T52" fmla="*/ 43 w 64"/>
                  <a:gd name="T53" fmla="*/ 32 h 67"/>
                  <a:gd name="T54" fmla="*/ 60 w 64"/>
                  <a:gd name="T55" fmla="*/ 18 h 67"/>
                  <a:gd name="T56" fmla="*/ 56 w 64"/>
                  <a:gd name="T57" fmla="*/ 18 h 67"/>
                  <a:gd name="T58" fmla="*/ 52 w 64"/>
                  <a:gd name="T59" fmla="*/ 22 h 67"/>
                  <a:gd name="T60" fmla="*/ 52 w 64"/>
                  <a:gd name="T61" fmla="*/ 63 h 67"/>
                  <a:gd name="T62" fmla="*/ 56 w 64"/>
                  <a:gd name="T63" fmla="*/ 67 h 67"/>
                  <a:gd name="T64" fmla="*/ 60 w 64"/>
                  <a:gd name="T65" fmla="*/ 67 h 67"/>
                  <a:gd name="T66" fmla="*/ 64 w 64"/>
                  <a:gd name="T67" fmla="*/ 63 h 67"/>
                  <a:gd name="T68" fmla="*/ 64 w 64"/>
                  <a:gd name="T69" fmla="*/ 22 h 67"/>
                  <a:gd name="T70" fmla="*/ 60 w 64"/>
                  <a:gd name="T71" fmla="*/ 18 h 67"/>
                  <a:gd name="T72" fmla="*/ 21 w 64"/>
                  <a:gd name="T73" fmla="*/ 13 h 67"/>
                  <a:gd name="T74" fmla="*/ 41 w 64"/>
                  <a:gd name="T75" fmla="*/ 27 h 67"/>
                  <a:gd name="T76" fmla="*/ 58 w 64"/>
                  <a:gd name="T77" fmla="*/ 5 h 67"/>
                  <a:gd name="T78" fmla="*/ 60 w 64"/>
                  <a:gd name="T79" fmla="*/ 6 h 67"/>
                  <a:gd name="T80" fmla="*/ 60 w 64"/>
                  <a:gd name="T81" fmla="*/ 0 h 67"/>
                  <a:gd name="T82" fmla="*/ 55 w 64"/>
                  <a:gd name="T83" fmla="*/ 3 h 67"/>
                  <a:gd name="T84" fmla="*/ 56 w 64"/>
                  <a:gd name="T85" fmla="*/ 4 h 67"/>
                  <a:gd name="T86" fmla="*/ 40 w 64"/>
                  <a:gd name="T87" fmla="*/ 23 h 67"/>
                  <a:gd name="T88" fmla="*/ 21 w 64"/>
                  <a:gd name="T89" fmla="*/ 10 h 67"/>
                  <a:gd name="T90" fmla="*/ 0 w 64"/>
                  <a:gd name="T91" fmla="*/ 29 h 67"/>
                  <a:gd name="T92" fmla="*/ 2 w 64"/>
                  <a:gd name="T93" fmla="*/ 31 h 67"/>
                  <a:gd name="T94" fmla="*/ 21 w 64"/>
                  <a:gd name="T95" fmla="*/ 1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4" h="67">
                    <a:moveTo>
                      <a:pt x="13" y="45"/>
                    </a:move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5"/>
                      <a:pt x="11" y="67"/>
                      <a:pt x="9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3" y="67"/>
                      <a:pt x="1" y="65"/>
                      <a:pt x="1" y="63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1" y="43"/>
                      <a:pt x="3" y="41"/>
                      <a:pt x="5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11" y="41"/>
                      <a:pt x="13" y="43"/>
                      <a:pt x="13" y="45"/>
                    </a:cubicBezTo>
                    <a:close/>
                    <a:moveTo>
                      <a:pt x="26" y="26"/>
                    </a:moveTo>
                    <a:cubicBezTo>
                      <a:pt x="22" y="26"/>
                      <a:pt x="22" y="26"/>
                      <a:pt x="22" y="26"/>
                    </a:cubicBezTo>
                    <a:cubicBezTo>
                      <a:pt x="20" y="26"/>
                      <a:pt x="18" y="28"/>
                      <a:pt x="18" y="30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18" y="65"/>
                      <a:pt x="20" y="67"/>
                      <a:pt x="22" y="67"/>
                    </a:cubicBezTo>
                    <a:cubicBezTo>
                      <a:pt x="26" y="67"/>
                      <a:pt x="26" y="67"/>
                      <a:pt x="26" y="67"/>
                    </a:cubicBezTo>
                    <a:cubicBezTo>
                      <a:pt x="28" y="67"/>
                      <a:pt x="30" y="65"/>
                      <a:pt x="30" y="63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0" y="28"/>
                      <a:pt x="28" y="26"/>
                      <a:pt x="26" y="26"/>
                    </a:cubicBezTo>
                    <a:close/>
                    <a:moveTo>
                      <a:pt x="43" y="32"/>
                    </a:moveTo>
                    <a:cubicBezTo>
                      <a:pt x="39" y="32"/>
                      <a:pt x="39" y="32"/>
                      <a:pt x="39" y="32"/>
                    </a:cubicBezTo>
                    <a:cubicBezTo>
                      <a:pt x="37" y="32"/>
                      <a:pt x="35" y="34"/>
                      <a:pt x="35" y="36"/>
                    </a:cubicBezTo>
                    <a:cubicBezTo>
                      <a:pt x="35" y="63"/>
                      <a:pt x="35" y="63"/>
                      <a:pt x="35" y="63"/>
                    </a:cubicBezTo>
                    <a:cubicBezTo>
                      <a:pt x="35" y="65"/>
                      <a:pt x="37" y="67"/>
                      <a:pt x="39" y="67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45" y="67"/>
                      <a:pt x="47" y="65"/>
                      <a:pt x="47" y="63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4"/>
                      <a:pt x="45" y="32"/>
                      <a:pt x="43" y="32"/>
                    </a:cubicBezTo>
                    <a:close/>
                    <a:moveTo>
                      <a:pt x="60" y="18"/>
                    </a:moveTo>
                    <a:cubicBezTo>
                      <a:pt x="56" y="18"/>
                      <a:pt x="56" y="18"/>
                      <a:pt x="56" y="18"/>
                    </a:cubicBezTo>
                    <a:cubicBezTo>
                      <a:pt x="54" y="18"/>
                      <a:pt x="52" y="20"/>
                      <a:pt x="52" y="22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52" y="65"/>
                      <a:pt x="54" y="67"/>
                      <a:pt x="56" y="67"/>
                    </a:cubicBezTo>
                    <a:cubicBezTo>
                      <a:pt x="60" y="67"/>
                      <a:pt x="60" y="67"/>
                      <a:pt x="60" y="67"/>
                    </a:cubicBezTo>
                    <a:cubicBezTo>
                      <a:pt x="62" y="67"/>
                      <a:pt x="64" y="65"/>
                      <a:pt x="64" y="63"/>
                    </a:cubicBezTo>
                    <a:cubicBezTo>
                      <a:pt x="64" y="22"/>
                      <a:pt x="64" y="22"/>
                      <a:pt x="64" y="22"/>
                    </a:cubicBezTo>
                    <a:cubicBezTo>
                      <a:pt x="64" y="20"/>
                      <a:pt x="62" y="18"/>
                      <a:pt x="60" y="18"/>
                    </a:cubicBezTo>
                    <a:close/>
                    <a:moveTo>
                      <a:pt x="21" y="13"/>
                    </a:moveTo>
                    <a:cubicBezTo>
                      <a:pt x="41" y="27"/>
                      <a:pt x="41" y="27"/>
                      <a:pt x="41" y="27"/>
                    </a:cubicBezTo>
                    <a:cubicBezTo>
                      <a:pt x="58" y="5"/>
                      <a:pt x="58" y="5"/>
                      <a:pt x="58" y="5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2" y="31"/>
                      <a:pt x="2" y="31"/>
                      <a:pt x="2" y="31"/>
                    </a:cubicBezTo>
                    <a:lnTo>
                      <a:pt x="21" y="1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lIns="321064" tIns="160532" rIns="321064" bIns="160532"/>
              <a:lstStyle/>
              <a:p>
                <a:pPr defTabSz="417643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5150">
                  <a:latin typeface="+mn-lt"/>
                </a:endParaRPr>
              </a:p>
            </p:txBody>
          </p:sp>
        </p:grpSp>
      </p:grpSp>
      <p:grpSp>
        <p:nvGrpSpPr>
          <p:cNvPr id="15385" name="Groupe 148">
            <a:extLst>
              <a:ext uri="{FF2B5EF4-FFF2-40B4-BE49-F238E27FC236}">
                <a16:creationId xmlns:a16="http://schemas.microsoft.com/office/drawing/2014/main" id="{E97BA17A-2ECF-427F-85C3-86C644225804}"/>
              </a:ext>
            </a:extLst>
          </p:cNvPr>
          <p:cNvGrpSpPr>
            <a:grpSpLocks/>
          </p:cNvGrpSpPr>
          <p:nvPr/>
        </p:nvGrpSpPr>
        <p:grpSpPr bwMode="auto">
          <a:xfrm>
            <a:off x="34447011" y="10722258"/>
            <a:ext cx="2726148" cy="1724779"/>
            <a:chOff x="3121256" y="1461957"/>
            <a:chExt cx="403597" cy="269614"/>
          </a:xfrm>
        </p:grpSpPr>
        <p:grpSp>
          <p:nvGrpSpPr>
            <p:cNvPr id="15453" name="Groupe 149">
              <a:extLst>
                <a:ext uri="{FF2B5EF4-FFF2-40B4-BE49-F238E27FC236}">
                  <a16:creationId xmlns:a16="http://schemas.microsoft.com/office/drawing/2014/main" id="{CAF03EB0-7F21-4723-8B45-44E01922F5F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47794" y="1461957"/>
              <a:ext cx="358886" cy="232351"/>
              <a:chOff x="3430655" y="1518851"/>
              <a:chExt cx="395289" cy="232351"/>
            </a:xfrm>
          </p:grpSpPr>
          <p:sp>
            <p:nvSpPr>
              <p:cNvPr id="152" name="Freeform 24">
                <a:extLst>
                  <a:ext uri="{FF2B5EF4-FFF2-40B4-BE49-F238E27FC236}">
                    <a16:creationId xmlns:a16="http://schemas.microsoft.com/office/drawing/2014/main" id="{F4740796-60BF-4017-9BD4-2AAA6D9669A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430655" y="1615925"/>
                <a:ext cx="152216" cy="135277"/>
              </a:xfrm>
              <a:custGeom>
                <a:avLst/>
                <a:gdLst>
                  <a:gd name="T0" fmla="*/ 1 w 70"/>
                  <a:gd name="T1" fmla="*/ 15 h 63"/>
                  <a:gd name="T2" fmla="*/ 35 w 70"/>
                  <a:gd name="T3" fmla="*/ 0 h 63"/>
                  <a:gd name="T4" fmla="*/ 64 w 70"/>
                  <a:gd name="T5" fmla="*/ 27 h 63"/>
                  <a:gd name="T6" fmla="*/ 8 w 70"/>
                  <a:gd name="T7" fmla="*/ 23 h 63"/>
                  <a:gd name="T8" fmla="*/ 15 w 70"/>
                  <a:gd name="T9" fmla="*/ 23 h 63"/>
                  <a:gd name="T10" fmla="*/ 6 w 70"/>
                  <a:gd name="T11" fmla="*/ 27 h 63"/>
                  <a:gd name="T12" fmla="*/ 5 w 70"/>
                  <a:gd name="T13" fmla="*/ 27 h 63"/>
                  <a:gd name="T14" fmla="*/ 5 w 70"/>
                  <a:gd name="T15" fmla="*/ 27 h 63"/>
                  <a:gd name="T16" fmla="*/ 66 w 70"/>
                  <a:gd name="T17" fmla="*/ 38 h 63"/>
                  <a:gd name="T18" fmla="*/ 64 w 70"/>
                  <a:gd name="T19" fmla="*/ 36 h 63"/>
                  <a:gd name="T20" fmla="*/ 54 w 70"/>
                  <a:gd name="T21" fmla="*/ 41 h 63"/>
                  <a:gd name="T22" fmla="*/ 62 w 70"/>
                  <a:gd name="T23" fmla="*/ 41 h 63"/>
                  <a:gd name="T24" fmla="*/ 5 w 70"/>
                  <a:gd name="T25" fmla="*/ 36 h 63"/>
                  <a:gd name="T26" fmla="*/ 64 w 70"/>
                  <a:gd name="T27" fmla="*/ 42 h 63"/>
                  <a:gd name="T28" fmla="*/ 69 w 70"/>
                  <a:gd name="T29" fmla="*/ 48 h 63"/>
                  <a:gd name="T30" fmla="*/ 51 w 70"/>
                  <a:gd name="T31" fmla="*/ 34 h 63"/>
                  <a:gd name="T32" fmla="*/ 51 w 70"/>
                  <a:gd name="T33" fmla="*/ 39 h 63"/>
                  <a:gd name="T34" fmla="*/ 47 w 70"/>
                  <a:gd name="T35" fmla="*/ 40 h 63"/>
                  <a:gd name="T36" fmla="*/ 47 w 70"/>
                  <a:gd name="T37" fmla="*/ 45 h 63"/>
                  <a:gd name="T38" fmla="*/ 42 w 70"/>
                  <a:gd name="T39" fmla="*/ 47 h 63"/>
                  <a:gd name="T40" fmla="*/ 38 w 70"/>
                  <a:gd name="T41" fmla="*/ 49 h 63"/>
                  <a:gd name="T42" fmla="*/ 32 w 70"/>
                  <a:gd name="T43" fmla="*/ 49 h 63"/>
                  <a:gd name="T44" fmla="*/ 30 w 70"/>
                  <a:gd name="T45" fmla="*/ 46 h 63"/>
                  <a:gd name="T46" fmla="*/ 26 w 70"/>
                  <a:gd name="T47" fmla="*/ 47 h 63"/>
                  <a:gd name="T48" fmla="*/ 23 w 70"/>
                  <a:gd name="T49" fmla="*/ 43 h 63"/>
                  <a:gd name="T50" fmla="*/ 19 w 70"/>
                  <a:gd name="T51" fmla="*/ 40 h 63"/>
                  <a:gd name="T52" fmla="*/ 18 w 70"/>
                  <a:gd name="T53" fmla="*/ 34 h 63"/>
                  <a:gd name="T54" fmla="*/ 18 w 70"/>
                  <a:gd name="T55" fmla="*/ 30 h 63"/>
                  <a:gd name="T56" fmla="*/ 19 w 70"/>
                  <a:gd name="T57" fmla="*/ 24 h 63"/>
                  <a:gd name="T58" fmla="*/ 23 w 70"/>
                  <a:gd name="T59" fmla="*/ 23 h 63"/>
                  <a:gd name="T60" fmla="*/ 23 w 70"/>
                  <a:gd name="T61" fmla="*/ 19 h 63"/>
                  <a:gd name="T62" fmla="*/ 28 w 70"/>
                  <a:gd name="T63" fmla="*/ 17 h 63"/>
                  <a:gd name="T64" fmla="*/ 32 w 70"/>
                  <a:gd name="T65" fmla="*/ 15 h 63"/>
                  <a:gd name="T66" fmla="*/ 38 w 70"/>
                  <a:gd name="T67" fmla="*/ 15 h 63"/>
                  <a:gd name="T68" fmla="*/ 42 w 70"/>
                  <a:gd name="T69" fmla="*/ 17 h 63"/>
                  <a:gd name="T70" fmla="*/ 47 w 70"/>
                  <a:gd name="T71" fmla="*/ 19 h 63"/>
                  <a:gd name="T72" fmla="*/ 47 w 70"/>
                  <a:gd name="T73" fmla="*/ 23 h 63"/>
                  <a:gd name="T74" fmla="*/ 51 w 70"/>
                  <a:gd name="T75" fmla="*/ 24 h 63"/>
                  <a:gd name="T76" fmla="*/ 51 w 70"/>
                  <a:gd name="T77" fmla="*/ 30 h 63"/>
                  <a:gd name="T78" fmla="*/ 50 w 70"/>
                  <a:gd name="T79" fmla="*/ 28 h 63"/>
                  <a:gd name="T80" fmla="*/ 45 w 70"/>
                  <a:gd name="T81" fmla="*/ 20 h 63"/>
                  <a:gd name="T82" fmla="*/ 36 w 70"/>
                  <a:gd name="T83" fmla="*/ 16 h 63"/>
                  <a:gd name="T84" fmla="*/ 26 w 70"/>
                  <a:gd name="T85" fmla="*/ 19 h 63"/>
                  <a:gd name="T86" fmla="*/ 20 w 70"/>
                  <a:gd name="T87" fmla="*/ 26 h 63"/>
                  <a:gd name="T88" fmla="*/ 20 w 70"/>
                  <a:gd name="T89" fmla="*/ 36 h 63"/>
                  <a:gd name="T90" fmla="*/ 25 w 70"/>
                  <a:gd name="T91" fmla="*/ 44 h 63"/>
                  <a:gd name="T92" fmla="*/ 34 w 70"/>
                  <a:gd name="T93" fmla="*/ 47 h 63"/>
                  <a:gd name="T94" fmla="*/ 43 w 70"/>
                  <a:gd name="T95" fmla="*/ 45 h 63"/>
                  <a:gd name="T96" fmla="*/ 49 w 70"/>
                  <a:gd name="T97" fmla="*/ 38 h 63"/>
                  <a:gd name="T98" fmla="*/ 44 w 70"/>
                  <a:gd name="T99" fmla="*/ 32 h 63"/>
                  <a:gd name="T100" fmla="*/ 35 w 70"/>
                  <a:gd name="T101" fmla="*/ 23 h 63"/>
                  <a:gd name="T102" fmla="*/ 35 w 70"/>
                  <a:gd name="T103" fmla="*/ 25 h 63"/>
                  <a:gd name="T104" fmla="*/ 42 w 70"/>
                  <a:gd name="T105" fmla="*/ 32 h 63"/>
                  <a:gd name="T106" fmla="*/ 35 w 70"/>
                  <a:gd name="T107" fmla="*/ 36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0" h="63">
                    <a:moveTo>
                      <a:pt x="4" y="26"/>
                    </a:move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6"/>
                      <a:pt x="1" y="15"/>
                    </a:cubicBezTo>
                    <a:cubicBezTo>
                      <a:pt x="1" y="15"/>
                      <a:pt x="2" y="15"/>
                      <a:pt x="3" y="16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9" y="9"/>
                      <a:pt x="21" y="0"/>
                      <a:pt x="35" y="0"/>
                    </a:cubicBezTo>
                    <a:cubicBezTo>
                      <a:pt x="50" y="0"/>
                      <a:pt x="63" y="11"/>
                      <a:pt x="66" y="26"/>
                    </a:cubicBezTo>
                    <a:cubicBezTo>
                      <a:pt x="66" y="26"/>
                      <a:pt x="65" y="27"/>
                      <a:pt x="64" y="27"/>
                    </a:cubicBezTo>
                    <a:cubicBezTo>
                      <a:pt x="64" y="27"/>
                      <a:pt x="64" y="27"/>
                      <a:pt x="64" y="27"/>
                    </a:cubicBezTo>
                    <a:cubicBezTo>
                      <a:pt x="63" y="27"/>
                      <a:pt x="63" y="27"/>
                      <a:pt x="63" y="26"/>
                    </a:cubicBezTo>
                    <a:cubicBezTo>
                      <a:pt x="60" y="13"/>
                      <a:pt x="48" y="3"/>
                      <a:pt x="35" y="3"/>
                    </a:cubicBezTo>
                    <a:cubicBezTo>
                      <a:pt x="22" y="3"/>
                      <a:pt x="11" y="12"/>
                      <a:pt x="8" y="23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5" y="20"/>
                      <a:pt x="15" y="20"/>
                      <a:pt x="16" y="21"/>
                    </a:cubicBezTo>
                    <a:cubicBezTo>
                      <a:pt x="16" y="22"/>
                      <a:pt x="16" y="23"/>
                      <a:pt x="15" y="23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4" y="27"/>
                      <a:pt x="4" y="27"/>
                      <a:pt x="4" y="26"/>
                    </a:cubicBezTo>
                    <a:close/>
                    <a:moveTo>
                      <a:pt x="69" y="46"/>
                    </a:moveTo>
                    <a:cubicBezTo>
                      <a:pt x="66" y="38"/>
                      <a:pt x="66" y="38"/>
                      <a:pt x="66" y="38"/>
                    </a:cubicBezTo>
                    <a:cubicBezTo>
                      <a:pt x="65" y="37"/>
                      <a:pt x="65" y="37"/>
                      <a:pt x="6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4" y="36"/>
                      <a:pt x="63" y="36"/>
                      <a:pt x="63" y="37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4" y="41"/>
                      <a:pt x="53" y="42"/>
                      <a:pt x="54" y="43"/>
                    </a:cubicBezTo>
                    <a:cubicBezTo>
                      <a:pt x="54" y="43"/>
                      <a:pt x="55" y="44"/>
                      <a:pt x="56" y="43"/>
                    </a:cubicBezTo>
                    <a:cubicBezTo>
                      <a:pt x="62" y="41"/>
                      <a:pt x="62" y="41"/>
                      <a:pt x="62" y="41"/>
                    </a:cubicBezTo>
                    <a:cubicBezTo>
                      <a:pt x="58" y="52"/>
                      <a:pt x="47" y="60"/>
                      <a:pt x="35" y="60"/>
                    </a:cubicBezTo>
                    <a:cubicBezTo>
                      <a:pt x="21" y="60"/>
                      <a:pt x="9" y="51"/>
                      <a:pt x="7" y="38"/>
                    </a:cubicBezTo>
                    <a:cubicBezTo>
                      <a:pt x="7" y="37"/>
                      <a:pt x="6" y="36"/>
                      <a:pt x="5" y="36"/>
                    </a:cubicBezTo>
                    <a:cubicBezTo>
                      <a:pt x="4" y="37"/>
                      <a:pt x="4" y="37"/>
                      <a:pt x="4" y="38"/>
                    </a:cubicBezTo>
                    <a:cubicBezTo>
                      <a:pt x="7" y="53"/>
                      <a:pt x="20" y="63"/>
                      <a:pt x="35" y="63"/>
                    </a:cubicBezTo>
                    <a:cubicBezTo>
                      <a:pt x="48" y="63"/>
                      <a:pt x="60" y="55"/>
                      <a:pt x="64" y="42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67" y="48"/>
                      <a:pt x="68" y="48"/>
                      <a:pt x="68" y="48"/>
                    </a:cubicBezTo>
                    <a:cubicBezTo>
                      <a:pt x="68" y="48"/>
                      <a:pt x="69" y="48"/>
                      <a:pt x="69" y="48"/>
                    </a:cubicBezTo>
                    <a:cubicBezTo>
                      <a:pt x="69" y="48"/>
                      <a:pt x="70" y="47"/>
                      <a:pt x="69" y="46"/>
                    </a:cubicBezTo>
                    <a:close/>
                    <a:moveTo>
                      <a:pt x="49" y="32"/>
                    </a:moveTo>
                    <a:cubicBezTo>
                      <a:pt x="49" y="33"/>
                      <a:pt x="50" y="34"/>
                      <a:pt x="51" y="34"/>
                    </a:cubicBezTo>
                    <a:cubicBezTo>
                      <a:pt x="51" y="34"/>
                      <a:pt x="52" y="34"/>
                      <a:pt x="52" y="34"/>
                    </a:cubicBezTo>
                    <a:cubicBezTo>
                      <a:pt x="52" y="34"/>
                      <a:pt x="52" y="35"/>
                      <a:pt x="52" y="35"/>
                    </a:cubicBezTo>
                    <a:cubicBezTo>
                      <a:pt x="52" y="37"/>
                      <a:pt x="51" y="38"/>
                      <a:pt x="51" y="39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49" y="40"/>
                      <a:pt x="49" y="40"/>
                    </a:cubicBezTo>
                    <a:cubicBezTo>
                      <a:pt x="48" y="39"/>
                      <a:pt x="47" y="40"/>
                      <a:pt x="47" y="40"/>
                    </a:cubicBezTo>
                    <a:cubicBezTo>
                      <a:pt x="46" y="41"/>
                      <a:pt x="46" y="42"/>
                      <a:pt x="47" y="43"/>
                    </a:cubicBezTo>
                    <a:cubicBezTo>
                      <a:pt x="47" y="43"/>
                      <a:pt x="47" y="44"/>
                      <a:pt x="47" y="44"/>
                    </a:cubicBezTo>
                    <a:cubicBezTo>
                      <a:pt x="47" y="44"/>
                      <a:pt x="47" y="44"/>
                      <a:pt x="47" y="45"/>
                    </a:cubicBezTo>
                    <a:cubicBezTo>
                      <a:pt x="46" y="46"/>
                      <a:pt x="44" y="47"/>
                      <a:pt x="43" y="47"/>
                    </a:cubicBezTo>
                    <a:cubicBezTo>
                      <a:pt x="43" y="48"/>
                      <a:pt x="42" y="48"/>
                      <a:pt x="42" y="47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41" y="46"/>
                      <a:pt x="40" y="45"/>
                      <a:pt x="39" y="46"/>
                    </a:cubicBezTo>
                    <a:cubicBezTo>
                      <a:pt x="38" y="46"/>
                      <a:pt x="38" y="47"/>
                      <a:pt x="38" y="48"/>
                    </a:cubicBezTo>
                    <a:cubicBezTo>
                      <a:pt x="38" y="48"/>
                      <a:pt x="38" y="49"/>
                      <a:pt x="38" y="49"/>
                    </a:cubicBezTo>
                    <a:cubicBezTo>
                      <a:pt x="38" y="49"/>
                      <a:pt x="37" y="49"/>
                      <a:pt x="37" y="49"/>
                    </a:cubicBezTo>
                    <a:cubicBezTo>
                      <a:pt x="36" y="49"/>
                      <a:pt x="35" y="49"/>
                      <a:pt x="35" y="49"/>
                    </a:cubicBezTo>
                    <a:cubicBezTo>
                      <a:pt x="34" y="49"/>
                      <a:pt x="33" y="49"/>
                      <a:pt x="32" y="49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1" y="49"/>
                      <a:pt x="31" y="48"/>
                      <a:pt x="31" y="48"/>
                    </a:cubicBezTo>
                    <a:cubicBezTo>
                      <a:pt x="32" y="47"/>
                      <a:pt x="31" y="46"/>
                      <a:pt x="30" y="46"/>
                    </a:cubicBezTo>
                    <a:cubicBezTo>
                      <a:pt x="29" y="45"/>
                      <a:pt x="28" y="46"/>
                      <a:pt x="28" y="47"/>
                    </a:cubicBezTo>
                    <a:cubicBezTo>
                      <a:pt x="28" y="47"/>
                      <a:pt x="27" y="47"/>
                      <a:pt x="27" y="47"/>
                    </a:cubicBezTo>
                    <a:cubicBezTo>
                      <a:pt x="27" y="48"/>
                      <a:pt x="27" y="48"/>
                      <a:pt x="26" y="47"/>
                    </a:cubicBezTo>
                    <a:cubicBezTo>
                      <a:pt x="25" y="47"/>
                      <a:pt x="24" y="46"/>
                      <a:pt x="23" y="45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2" y="44"/>
                      <a:pt x="22" y="43"/>
                      <a:pt x="23" y="43"/>
                    </a:cubicBezTo>
                    <a:cubicBezTo>
                      <a:pt x="23" y="42"/>
                      <a:pt x="23" y="41"/>
                      <a:pt x="23" y="40"/>
                    </a:cubicBezTo>
                    <a:cubicBezTo>
                      <a:pt x="22" y="40"/>
                      <a:pt x="21" y="39"/>
                      <a:pt x="20" y="40"/>
                    </a:cubicBezTo>
                    <a:cubicBezTo>
                      <a:pt x="20" y="40"/>
                      <a:pt x="20" y="40"/>
                      <a:pt x="19" y="40"/>
                    </a:cubicBezTo>
                    <a:cubicBezTo>
                      <a:pt x="19" y="40"/>
                      <a:pt x="19" y="40"/>
                      <a:pt x="19" y="39"/>
                    </a:cubicBezTo>
                    <a:cubicBezTo>
                      <a:pt x="18" y="38"/>
                      <a:pt x="18" y="37"/>
                      <a:pt x="17" y="35"/>
                    </a:cubicBezTo>
                    <a:cubicBezTo>
                      <a:pt x="17" y="35"/>
                      <a:pt x="17" y="34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9" y="34"/>
                      <a:pt x="20" y="33"/>
                      <a:pt x="20" y="32"/>
                    </a:cubicBezTo>
                    <a:cubicBezTo>
                      <a:pt x="20" y="31"/>
                      <a:pt x="19" y="30"/>
                      <a:pt x="18" y="30"/>
                    </a:cubicBezTo>
                    <a:cubicBezTo>
                      <a:pt x="18" y="30"/>
                      <a:pt x="18" y="30"/>
                      <a:pt x="18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8" y="27"/>
                      <a:pt x="18" y="26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2" y="24"/>
                      <a:pt x="23" y="23"/>
                    </a:cubicBezTo>
                    <a:cubicBezTo>
                      <a:pt x="23" y="22"/>
                      <a:pt x="23" y="21"/>
                      <a:pt x="23" y="21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3" y="19"/>
                    </a:cubicBezTo>
                    <a:cubicBezTo>
                      <a:pt x="24" y="18"/>
                      <a:pt x="25" y="17"/>
                      <a:pt x="26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7" y="16"/>
                      <a:pt x="28" y="17"/>
                      <a:pt x="28" y="17"/>
                    </a:cubicBezTo>
                    <a:cubicBezTo>
                      <a:pt x="28" y="18"/>
                      <a:pt x="29" y="18"/>
                      <a:pt x="30" y="18"/>
                    </a:cubicBezTo>
                    <a:cubicBezTo>
                      <a:pt x="31" y="18"/>
                      <a:pt x="32" y="17"/>
                      <a:pt x="31" y="16"/>
                    </a:cubicBezTo>
                    <a:cubicBezTo>
                      <a:pt x="31" y="15"/>
                      <a:pt x="31" y="15"/>
                      <a:pt x="32" y="15"/>
                    </a:cubicBezTo>
                    <a:cubicBezTo>
                      <a:pt x="32" y="15"/>
                      <a:pt x="32" y="14"/>
                      <a:pt x="32" y="14"/>
                    </a:cubicBezTo>
                    <a:cubicBezTo>
                      <a:pt x="34" y="14"/>
                      <a:pt x="36" y="14"/>
                      <a:pt x="37" y="14"/>
                    </a:cubicBezTo>
                    <a:cubicBezTo>
                      <a:pt x="37" y="14"/>
                      <a:pt x="38" y="15"/>
                      <a:pt x="38" y="15"/>
                    </a:cubicBezTo>
                    <a:cubicBezTo>
                      <a:pt x="38" y="15"/>
                      <a:pt x="38" y="15"/>
                      <a:pt x="38" y="16"/>
                    </a:cubicBezTo>
                    <a:cubicBezTo>
                      <a:pt x="38" y="17"/>
                      <a:pt x="38" y="18"/>
                      <a:pt x="39" y="18"/>
                    </a:cubicBezTo>
                    <a:cubicBezTo>
                      <a:pt x="40" y="18"/>
                      <a:pt x="41" y="18"/>
                      <a:pt x="42" y="17"/>
                    </a:cubicBezTo>
                    <a:cubicBezTo>
                      <a:pt x="42" y="17"/>
                      <a:pt x="42" y="16"/>
                      <a:pt x="42" y="16"/>
                    </a:cubicBezTo>
                    <a:cubicBezTo>
                      <a:pt x="42" y="16"/>
                      <a:pt x="43" y="16"/>
                      <a:pt x="43" y="16"/>
                    </a:cubicBezTo>
                    <a:cubicBezTo>
                      <a:pt x="44" y="17"/>
                      <a:pt x="46" y="18"/>
                      <a:pt x="47" y="19"/>
                    </a:cubicBezTo>
                    <a:cubicBezTo>
                      <a:pt x="47" y="19"/>
                      <a:pt x="47" y="20"/>
                      <a:pt x="47" y="20"/>
                    </a:cubicBezTo>
                    <a:cubicBezTo>
                      <a:pt x="47" y="20"/>
                      <a:pt x="47" y="20"/>
                      <a:pt x="47" y="21"/>
                    </a:cubicBezTo>
                    <a:cubicBezTo>
                      <a:pt x="46" y="21"/>
                      <a:pt x="46" y="22"/>
                      <a:pt x="47" y="23"/>
                    </a:cubicBezTo>
                    <a:cubicBezTo>
                      <a:pt x="47" y="24"/>
                      <a:pt x="48" y="24"/>
                      <a:pt x="49" y="24"/>
                    </a:cubicBezTo>
                    <a:cubicBezTo>
                      <a:pt x="49" y="24"/>
                      <a:pt x="50" y="24"/>
                      <a:pt x="50" y="24"/>
                    </a:cubicBezTo>
                    <a:cubicBezTo>
                      <a:pt x="50" y="24"/>
                      <a:pt x="50" y="24"/>
                      <a:pt x="51" y="24"/>
                    </a:cubicBezTo>
                    <a:cubicBezTo>
                      <a:pt x="51" y="26"/>
                      <a:pt x="52" y="27"/>
                      <a:pt x="52" y="29"/>
                    </a:cubicBezTo>
                    <a:cubicBezTo>
                      <a:pt x="52" y="29"/>
                      <a:pt x="52" y="29"/>
                      <a:pt x="52" y="29"/>
                    </a:cubicBezTo>
                    <a:cubicBezTo>
                      <a:pt x="52" y="30"/>
                      <a:pt x="51" y="30"/>
                      <a:pt x="51" y="30"/>
                    </a:cubicBezTo>
                    <a:cubicBezTo>
                      <a:pt x="50" y="30"/>
                      <a:pt x="49" y="31"/>
                      <a:pt x="49" y="32"/>
                    </a:cubicBezTo>
                    <a:close/>
                    <a:moveTo>
                      <a:pt x="47" y="32"/>
                    </a:moveTo>
                    <a:cubicBezTo>
                      <a:pt x="47" y="30"/>
                      <a:pt x="48" y="29"/>
                      <a:pt x="50" y="28"/>
                    </a:cubicBezTo>
                    <a:cubicBezTo>
                      <a:pt x="50" y="27"/>
                      <a:pt x="49" y="27"/>
                      <a:pt x="49" y="26"/>
                    </a:cubicBezTo>
                    <a:cubicBezTo>
                      <a:pt x="48" y="26"/>
                      <a:pt x="46" y="26"/>
                      <a:pt x="45" y="24"/>
                    </a:cubicBezTo>
                    <a:cubicBezTo>
                      <a:pt x="44" y="23"/>
                      <a:pt x="44" y="21"/>
                      <a:pt x="45" y="20"/>
                    </a:cubicBezTo>
                    <a:cubicBezTo>
                      <a:pt x="44" y="19"/>
                      <a:pt x="44" y="19"/>
                      <a:pt x="43" y="19"/>
                    </a:cubicBezTo>
                    <a:cubicBezTo>
                      <a:pt x="42" y="20"/>
                      <a:pt x="40" y="20"/>
                      <a:pt x="39" y="20"/>
                    </a:cubicBezTo>
                    <a:cubicBezTo>
                      <a:pt x="37" y="19"/>
                      <a:pt x="36" y="18"/>
                      <a:pt x="36" y="16"/>
                    </a:cubicBezTo>
                    <a:cubicBezTo>
                      <a:pt x="35" y="16"/>
                      <a:pt x="34" y="16"/>
                      <a:pt x="34" y="16"/>
                    </a:cubicBezTo>
                    <a:cubicBezTo>
                      <a:pt x="33" y="18"/>
                      <a:pt x="32" y="19"/>
                      <a:pt x="31" y="20"/>
                    </a:cubicBezTo>
                    <a:cubicBezTo>
                      <a:pt x="29" y="20"/>
                      <a:pt x="27" y="20"/>
                      <a:pt x="26" y="19"/>
                    </a:cubicBezTo>
                    <a:cubicBezTo>
                      <a:pt x="26" y="19"/>
                      <a:pt x="25" y="19"/>
                      <a:pt x="25" y="20"/>
                    </a:cubicBezTo>
                    <a:cubicBezTo>
                      <a:pt x="25" y="21"/>
                      <a:pt x="25" y="23"/>
                      <a:pt x="24" y="24"/>
                    </a:cubicBezTo>
                    <a:cubicBezTo>
                      <a:pt x="24" y="26"/>
                      <a:pt x="22" y="26"/>
                      <a:pt x="20" y="26"/>
                    </a:cubicBezTo>
                    <a:cubicBezTo>
                      <a:pt x="20" y="27"/>
                      <a:pt x="20" y="27"/>
                      <a:pt x="20" y="28"/>
                    </a:cubicBezTo>
                    <a:cubicBezTo>
                      <a:pt x="21" y="29"/>
                      <a:pt x="22" y="30"/>
                      <a:pt x="22" y="32"/>
                    </a:cubicBezTo>
                    <a:cubicBezTo>
                      <a:pt x="22" y="34"/>
                      <a:pt x="21" y="35"/>
                      <a:pt x="20" y="36"/>
                    </a:cubicBezTo>
                    <a:cubicBezTo>
                      <a:pt x="20" y="36"/>
                      <a:pt x="20" y="37"/>
                      <a:pt x="20" y="38"/>
                    </a:cubicBezTo>
                    <a:cubicBezTo>
                      <a:pt x="22" y="37"/>
                      <a:pt x="24" y="38"/>
                      <a:pt x="24" y="39"/>
                    </a:cubicBezTo>
                    <a:cubicBezTo>
                      <a:pt x="25" y="41"/>
                      <a:pt x="25" y="42"/>
                      <a:pt x="25" y="44"/>
                    </a:cubicBezTo>
                    <a:cubicBezTo>
                      <a:pt x="25" y="44"/>
                      <a:pt x="26" y="45"/>
                      <a:pt x="26" y="45"/>
                    </a:cubicBezTo>
                    <a:cubicBezTo>
                      <a:pt x="27" y="44"/>
                      <a:pt x="29" y="43"/>
                      <a:pt x="31" y="44"/>
                    </a:cubicBezTo>
                    <a:cubicBezTo>
                      <a:pt x="32" y="44"/>
                      <a:pt x="33" y="46"/>
                      <a:pt x="34" y="47"/>
                    </a:cubicBezTo>
                    <a:cubicBezTo>
                      <a:pt x="34" y="47"/>
                      <a:pt x="35" y="47"/>
                      <a:pt x="36" y="47"/>
                    </a:cubicBezTo>
                    <a:cubicBezTo>
                      <a:pt x="36" y="46"/>
                      <a:pt x="37" y="44"/>
                      <a:pt x="39" y="44"/>
                    </a:cubicBezTo>
                    <a:cubicBezTo>
                      <a:pt x="40" y="43"/>
                      <a:pt x="42" y="44"/>
                      <a:pt x="43" y="45"/>
                    </a:cubicBezTo>
                    <a:cubicBezTo>
                      <a:pt x="44" y="45"/>
                      <a:pt x="44" y="44"/>
                      <a:pt x="45" y="44"/>
                    </a:cubicBezTo>
                    <a:cubicBezTo>
                      <a:pt x="44" y="42"/>
                      <a:pt x="44" y="41"/>
                      <a:pt x="45" y="39"/>
                    </a:cubicBezTo>
                    <a:cubicBezTo>
                      <a:pt x="46" y="38"/>
                      <a:pt x="48" y="37"/>
                      <a:pt x="49" y="38"/>
                    </a:cubicBezTo>
                    <a:cubicBezTo>
                      <a:pt x="49" y="37"/>
                      <a:pt x="50" y="36"/>
                      <a:pt x="50" y="36"/>
                    </a:cubicBezTo>
                    <a:cubicBezTo>
                      <a:pt x="48" y="35"/>
                      <a:pt x="47" y="34"/>
                      <a:pt x="47" y="32"/>
                    </a:cubicBezTo>
                    <a:close/>
                    <a:moveTo>
                      <a:pt x="44" y="32"/>
                    </a:moveTo>
                    <a:cubicBezTo>
                      <a:pt x="44" y="37"/>
                      <a:pt x="40" y="42"/>
                      <a:pt x="35" y="42"/>
                    </a:cubicBezTo>
                    <a:cubicBezTo>
                      <a:pt x="30" y="42"/>
                      <a:pt x="25" y="37"/>
                      <a:pt x="25" y="32"/>
                    </a:cubicBezTo>
                    <a:cubicBezTo>
                      <a:pt x="25" y="27"/>
                      <a:pt x="30" y="23"/>
                      <a:pt x="35" y="23"/>
                    </a:cubicBezTo>
                    <a:cubicBezTo>
                      <a:pt x="40" y="23"/>
                      <a:pt x="44" y="27"/>
                      <a:pt x="44" y="32"/>
                    </a:cubicBezTo>
                    <a:close/>
                    <a:moveTo>
                      <a:pt x="42" y="32"/>
                    </a:moveTo>
                    <a:cubicBezTo>
                      <a:pt x="42" y="28"/>
                      <a:pt x="39" y="25"/>
                      <a:pt x="35" y="25"/>
                    </a:cubicBezTo>
                    <a:cubicBezTo>
                      <a:pt x="31" y="25"/>
                      <a:pt x="27" y="28"/>
                      <a:pt x="27" y="32"/>
                    </a:cubicBezTo>
                    <a:cubicBezTo>
                      <a:pt x="27" y="36"/>
                      <a:pt x="31" y="40"/>
                      <a:pt x="35" y="40"/>
                    </a:cubicBezTo>
                    <a:cubicBezTo>
                      <a:pt x="39" y="40"/>
                      <a:pt x="42" y="36"/>
                      <a:pt x="42" y="32"/>
                    </a:cubicBezTo>
                    <a:close/>
                    <a:moveTo>
                      <a:pt x="35" y="29"/>
                    </a:moveTo>
                    <a:cubicBezTo>
                      <a:pt x="33" y="29"/>
                      <a:pt x="31" y="30"/>
                      <a:pt x="31" y="32"/>
                    </a:cubicBezTo>
                    <a:cubicBezTo>
                      <a:pt x="31" y="34"/>
                      <a:pt x="33" y="36"/>
                      <a:pt x="35" y="36"/>
                    </a:cubicBezTo>
                    <a:cubicBezTo>
                      <a:pt x="37" y="36"/>
                      <a:pt x="38" y="34"/>
                      <a:pt x="38" y="32"/>
                    </a:cubicBezTo>
                    <a:cubicBezTo>
                      <a:pt x="38" y="30"/>
                      <a:pt x="37" y="29"/>
                      <a:pt x="35" y="29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6350">
                <a:solidFill>
                  <a:schemeClr val="accent3"/>
                </a:solidFill>
              </a:ln>
            </p:spPr>
            <p:txBody>
              <a:bodyPr lIns="321064" tIns="160537" rIns="321064" bIns="160537"/>
              <a:lstStyle/>
              <a:p>
                <a:pPr defTabSz="417643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5618">
                  <a:latin typeface="+mn-lt"/>
                </a:endParaRPr>
              </a:p>
            </p:txBody>
          </p:sp>
          <p:sp>
            <p:nvSpPr>
              <p:cNvPr id="153" name="ZoneTexte 152">
                <a:extLst>
                  <a:ext uri="{FF2B5EF4-FFF2-40B4-BE49-F238E27FC236}">
                    <a16:creationId xmlns:a16="http://schemas.microsoft.com/office/drawing/2014/main" id="{E17EEA7E-8A7F-4A3D-9E73-82B45F92D72F}"/>
                  </a:ext>
                </a:extLst>
              </p:cNvPr>
              <p:cNvSpPr txBox="1"/>
              <p:nvPr/>
            </p:nvSpPr>
            <p:spPr>
              <a:xfrm>
                <a:off x="3471211" y="1518851"/>
                <a:ext cx="169180" cy="11534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defTabSz="417643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32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ADR</a:t>
                </a:r>
              </a:p>
            </p:txBody>
          </p:sp>
          <p:sp>
            <p:nvSpPr>
              <p:cNvPr id="154" name="ZoneTexte 153">
                <a:extLst>
                  <a:ext uri="{FF2B5EF4-FFF2-40B4-BE49-F238E27FC236}">
                    <a16:creationId xmlns:a16="http://schemas.microsoft.com/office/drawing/2014/main" id="{C45D8506-B371-4872-A891-8004930A2234}"/>
                  </a:ext>
                </a:extLst>
              </p:cNvPr>
              <p:cNvSpPr txBox="1"/>
              <p:nvPr/>
            </p:nvSpPr>
            <p:spPr>
              <a:xfrm>
                <a:off x="3636595" y="1594318"/>
                <a:ext cx="189349" cy="110538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ctr" defTabSz="3210641" eaLnBrk="1" fontAlgn="auto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873" b="1" kern="0" dirty="0">
                    <a:solidFill>
                      <a:srgbClr val="44546A"/>
                    </a:solidFill>
                    <a:latin typeface="Calibri"/>
                  </a:rPr>
                  <a:t>DECISION</a:t>
                </a:r>
              </a:p>
              <a:p>
                <a:pPr algn="ctr" defTabSz="3210641" eaLnBrk="1" fontAlgn="auto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873" b="1" kern="0" dirty="0">
                    <a:solidFill>
                      <a:srgbClr val="44546A"/>
                    </a:solidFill>
                    <a:latin typeface="Calibri"/>
                  </a:rPr>
                  <a:t>LOG</a:t>
                </a:r>
              </a:p>
            </p:txBody>
          </p:sp>
        </p:grpSp>
        <p:sp>
          <p:nvSpPr>
            <p:cNvPr id="151" name="Rectangle : coins arrondis 150">
              <a:extLst>
                <a:ext uri="{FF2B5EF4-FFF2-40B4-BE49-F238E27FC236}">
                  <a16:creationId xmlns:a16="http://schemas.microsoft.com/office/drawing/2014/main" id="{863B9292-2A82-4D71-B5E8-65BC37A548F9}"/>
                </a:ext>
              </a:extLst>
            </p:cNvPr>
            <p:cNvSpPr/>
            <p:nvPr/>
          </p:nvSpPr>
          <p:spPr>
            <a:xfrm>
              <a:off x="3121256" y="1507989"/>
              <a:ext cx="403597" cy="223582"/>
            </a:xfrm>
            <a:prstGeom prst="roundRect">
              <a:avLst/>
            </a:prstGeom>
            <a:solidFill>
              <a:schemeClr val="bg1">
                <a:alpha val="20000"/>
              </a:schemeClr>
            </a:solidFill>
            <a:ln w="635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38389" dirty="0"/>
            </a:p>
          </p:txBody>
        </p:sp>
      </p:grpSp>
      <p:sp>
        <p:nvSpPr>
          <p:cNvPr id="160" name="ZoneTexte 159">
            <a:extLst>
              <a:ext uri="{FF2B5EF4-FFF2-40B4-BE49-F238E27FC236}">
                <a16:creationId xmlns:a16="http://schemas.microsoft.com/office/drawing/2014/main" id="{B3AECFCC-093E-481E-8CCD-B9FE2086994F}"/>
              </a:ext>
            </a:extLst>
          </p:cNvPr>
          <p:cNvSpPr txBox="1"/>
          <p:nvPr/>
        </p:nvSpPr>
        <p:spPr>
          <a:xfrm>
            <a:off x="34511457" y="6607765"/>
            <a:ext cx="6258445" cy="7406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213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SUGGESTED OUTCOMES</a:t>
            </a:r>
          </a:p>
        </p:txBody>
      </p:sp>
      <p:sp>
        <p:nvSpPr>
          <p:cNvPr id="162" name="ZoneTexte 161">
            <a:extLst>
              <a:ext uri="{FF2B5EF4-FFF2-40B4-BE49-F238E27FC236}">
                <a16:creationId xmlns:a16="http://schemas.microsoft.com/office/drawing/2014/main" id="{D0209FC5-A7C7-49FD-84A4-A1F821BB4469}"/>
              </a:ext>
            </a:extLst>
          </p:cNvPr>
          <p:cNvSpPr txBox="1"/>
          <p:nvPr/>
        </p:nvSpPr>
        <p:spPr>
          <a:xfrm>
            <a:off x="24885650" y="23837900"/>
            <a:ext cx="2406650" cy="739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213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TOOLSET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80AB03DD-C885-4593-966F-A3BD459BE670}"/>
              </a:ext>
            </a:extLst>
          </p:cNvPr>
          <p:cNvSpPr/>
          <p:nvPr/>
        </p:nvSpPr>
        <p:spPr>
          <a:xfrm>
            <a:off x="21694775" y="24753207"/>
            <a:ext cx="9434513" cy="2254250"/>
          </a:xfrm>
          <a:prstGeom prst="rect">
            <a:avLst/>
          </a:prstGeom>
        </p:spPr>
        <p:txBody>
          <a:bodyPr>
            <a:spAutoFit/>
          </a:bodyPr>
          <a:lstStyle/>
          <a:p>
            <a:pPr marL="1070214" indent="-1070214" defTabSz="4176431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4682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Visual Management</a:t>
            </a:r>
          </a:p>
          <a:p>
            <a:pPr marL="1070214" indent="-1070214" defTabSz="4176431" eaLnBrk="1" fontAlgn="auto" hangingPunct="1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4682" dirty="0">
                <a:solidFill>
                  <a:schemeClr val="bg1">
                    <a:lumMod val="50000"/>
                  </a:schemeClr>
                </a:solidFill>
                <a:latin typeface="Abadi" panose="020B0604020104020204" pitchFamily="34" charset="0"/>
              </a:rPr>
              <a:t>Architecture Kits</a:t>
            </a:r>
          </a:p>
          <a:p>
            <a:pPr marL="1709276" lvl="1" indent="-802660" defTabSz="4176431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4682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95" name="Freeform 7">
            <a:extLst>
              <a:ext uri="{FF2B5EF4-FFF2-40B4-BE49-F238E27FC236}">
                <a16:creationId xmlns:a16="http://schemas.microsoft.com/office/drawing/2014/main" id="{D0D0ED43-E5E7-485C-8E46-4AAE7959E3DC}"/>
              </a:ext>
            </a:extLst>
          </p:cNvPr>
          <p:cNvSpPr>
            <a:spLocks/>
          </p:cNvSpPr>
          <p:nvPr/>
        </p:nvSpPr>
        <p:spPr bwMode="gray">
          <a:xfrm rot="20908972">
            <a:off x="29280006" y="11037773"/>
            <a:ext cx="2714625" cy="1476375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3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38" name="Rectangle : coins arrondis 137">
            <a:extLst>
              <a:ext uri="{FF2B5EF4-FFF2-40B4-BE49-F238E27FC236}">
                <a16:creationId xmlns:a16="http://schemas.microsoft.com/office/drawing/2014/main" id="{E42B3B40-57B9-4365-9668-B3CDF561DA3F}"/>
              </a:ext>
            </a:extLst>
          </p:cNvPr>
          <p:cNvSpPr/>
          <p:nvPr/>
        </p:nvSpPr>
        <p:spPr>
          <a:xfrm>
            <a:off x="38276201" y="15128655"/>
            <a:ext cx="3095625" cy="1434641"/>
          </a:xfrm>
          <a:prstGeom prst="roundRect">
            <a:avLst/>
          </a:prstGeom>
          <a:solidFill>
            <a:schemeClr val="bg1">
              <a:alpha val="32000"/>
            </a:schemeClr>
          </a:solidFill>
          <a:ln w="63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9363" dirty="0"/>
          </a:p>
        </p:txBody>
      </p:sp>
      <p:sp>
        <p:nvSpPr>
          <p:cNvPr id="163" name="Freeform 7">
            <a:extLst>
              <a:ext uri="{FF2B5EF4-FFF2-40B4-BE49-F238E27FC236}">
                <a16:creationId xmlns:a16="http://schemas.microsoft.com/office/drawing/2014/main" id="{EEF4A74F-7622-495A-B8A3-FF54E0FE6306}"/>
              </a:ext>
            </a:extLst>
          </p:cNvPr>
          <p:cNvSpPr>
            <a:spLocks/>
          </p:cNvSpPr>
          <p:nvPr/>
        </p:nvSpPr>
        <p:spPr bwMode="gray">
          <a:xfrm rot="331189" flipV="1">
            <a:off x="29095652" y="18154937"/>
            <a:ext cx="2930525" cy="1562100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3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81" name="ZoneTexte 180">
            <a:extLst>
              <a:ext uri="{FF2B5EF4-FFF2-40B4-BE49-F238E27FC236}">
                <a16:creationId xmlns:a16="http://schemas.microsoft.com/office/drawing/2014/main" id="{7FF922F5-87CC-4159-AE91-783B16EF5529}"/>
              </a:ext>
            </a:extLst>
          </p:cNvPr>
          <p:cNvSpPr txBox="1"/>
          <p:nvPr/>
        </p:nvSpPr>
        <p:spPr>
          <a:xfrm>
            <a:off x="795337" y="14360412"/>
            <a:ext cx="4895850" cy="18208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>
            <a:spAutoFit/>
          </a:bodyPr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745" b="1" dirty="0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rPr>
              <a:t>NEW ARCHITECTURE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745" b="1" dirty="0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rPr>
              <a:t>ISSUES</a:t>
            </a:r>
          </a:p>
        </p:txBody>
      </p:sp>
      <p:sp>
        <p:nvSpPr>
          <p:cNvPr id="183" name="Freeform 7">
            <a:extLst>
              <a:ext uri="{FF2B5EF4-FFF2-40B4-BE49-F238E27FC236}">
                <a16:creationId xmlns:a16="http://schemas.microsoft.com/office/drawing/2014/main" id="{875ABBBB-673F-4E53-A77D-9B577EB895E8}"/>
              </a:ext>
            </a:extLst>
          </p:cNvPr>
          <p:cNvSpPr>
            <a:spLocks/>
          </p:cNvSpPr>
          <p:nvPr/>
        </p:nvSpPr>
        <p:spPr bwMode="gray">
          <a:xfrm rot="2524407">
            <a:off x="6924354" y="10393330"/>
            <a:ext cx="2930525" cy="1883488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3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86" name="Freeform 7">
            <a:extLst>
              <a:ext uri="{FF2B5EF4-FFF2-40B4-BE49-F238E27FC236}">
                <a16:creationId xmlns:a16="http://schemas.microsoft.com/office/drawing/2014/main" id="{1BE33D5B-5682-42D5-8042-E21D424E2958}"/>
              </a:ext>
            </a:extLst>
          </p:cNvPr>
          <p:cNvSpPr>
            <a:spLocks/>
          </p:cNvSpPr>
          <p:nvPr/>
        </p:nvSpPr>
        <p:spPr bwMode="gray">
          <a:xfrm rot="2714496">
            <a:off x="5510933" y="14246536"/>
            <a:ext cx="2714625" cy="1864533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rgbClr val="FFC000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90" name="Freeform 7">
            <a:extLst>
              <a:ext uri="{FF2B5EF4-FFF2-40B4-BE49-F238E27FC236}">
                <a16:creationId xmlns:a16="http://schemas.microsoft.com/office/drawing/2014/main" id="{760EA181-8F3C-4B6E-A62F-5B3CEB6C9296}"/>
              </a:ext>
            </a:extLst>
          </p:cNvPr>
          <p:cNvSpPr>
            <a:spLocks/>
          </p:cNvSpPr>
          <p:nvPr/>
        </p:nvSpPr>
        <p:spPr bwMode="gray">
          <a:xfrm rot="19515440" flipV="1">
            <a:off x="6381817" y="17799906"/>
            <a:ext cx="2714625" cy="2109213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2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  <p:sp>
        <p:nvSpPr>
          <p:cNvPr id="193" name="ZoneTexte 192">
            <a:extLst>
              <a:ext uri="{FF2B5EF4-FFF2-40B4-BE49-F238E27FC236}">
                <a16:creationId xmlns:a16="http://schemas.microsoft.com/office/drawing/2014/main" id="{D037DA2C-F7C8-4F7B-A85C-58E8E459145E}"/>
              </a:ext>
            </a:extLst>
          </p:cNvPr>
          <p:cNvSpPr txBox="1"/>
          <p:nvPr/>
        </p:nvSpPr>
        <p:spPr>
          <a:xfrm>
            <a:off x="2298909" y="18830075"/>
            <a:ext cx="3627438" cy="6699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>
            <a:spAutoFit/>
          </a:bodyPr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745" b="1" dirty="0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rPr>
              <a:t>INCIDENTS</a:t>
            </a:r>
          </a:p>
        </p:txBody>
      </p:sp>
      <p:sp>
        <p:nvSpPr>
          <p:cNvPr id="202" name="Ellipse 201">
            <a:extLst>
              <a:ext uri="{FF2B5EF4-FFF2-40B4-BE49-F238E27FC236}">
                <a16:creationId xmlns:a16="http://schemas.microsoft.com/office/drawing/2014/main" id="{89BA978A-9EB2-4222-9831-1287AD9C4EE8}"/>
              </a:ext>
            </a:extLst>
          </p:cNvPr>
          <p:cNvSpPr/>
          <p:nvPr/>
        </p:nvSpPr>
        <p:spPr>
          <a:xfrm>
            <a:off x="17386300" y="24361775"/>
            <a:ext cx="1790700" cy="1712913"/>
          </a:xfrm>
          <a:prstGeom prst="ellipse">
            <a:avLst/>
          </a:prstGeom>
          <a:solidFill>
            <a:schemeClr val="bg1"/>
          </a:solidFill>
          <a:ln w="1079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800" b="1" dirty="0">
                <a:solidFill>
                  <a:schemeClr val="accent2"/>
                </a:solidFill>
                <a:latin typeface="Michelin SemiBold"/>
              </a:rPr>
              <a:t>OPS</a:t>
            </a:r>
          </a:p>
        </p:txBody>
      </p:sp>
      <p:pic>
        <p:nvPicPr>
          <p:cNvPr id="15407" name="Image 86">
            <a:extLst>
              <a:ext uri="{FF2B5EF4-FFF2-40B4-BE49-F238E27FC236}">
                <a16:creationId xmlns:a16="http://schemas.microsoft.com/office/drawing/2014/main" id="{4E86CED2-3449-432D-99F2-E32126DED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535019" y="274060"/>
            <a:ext cx="1919287" cy="191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" name="ZoneTexte 87">
            <a:extLst>
              <a:ext uri="{FF2B5EF4-FFF2-40B4-BE49-F238E27FC236}">
                <a16:creationId xmlns:a16="http://schemas.microsoft.com/office/drawing/2014/main" id="{D3D2459F-A593-4447-BFE3-9A9DD0AAFF8F}"/>
              </a:ext>
            </a:extLst>
          </p:cNvPr>
          <p:cNvSpPr txBox="1"/>
          <p:nvPr/>
        </p:nvSpPr>
        <p:spPr>
          <a:xfrm>
            <a:off x="34824194" y="666173"/>
            <a:ext cx="7348537" cy="1244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7491" b="1" dirty="0">
                <a:solidFill>
                  <a:schemeClr val="accent5"/>
                </a:solidFill>
                <a:latin typeface="+mn-lt"/>
              </a:rPr>
              <a:t>90 to 120 minutes</a:t>
            </a:r>
          </a:p>
        </p:txBody>
      </p:sp>
      <p:sp>
        <p:nvSpPr>
          <p:cNvPr id="92" name="Organigramme : Décision 91">
            <a:extLst>
              <a:ext uri="{FF2B5EF4-FFF2-40B4-BE49-F238E27FC236}">
                <a16:creationId xmlns:a16="http://schemas.microsoft.com/office/drawing/2014/main" id="{DCC60BDB-3B5D-47B9-BE6C-7981A02487E9}"/>
              </a:ext>
            </a:extLst>
          </p:cNvPr>
          <p:cNvSpPr/>
          <p:nvPr/>
        </p:nvSpPr>
        <p:spPr>
          <a:xfrm>
            <a:off x="912813" y="373063"/>
            <a:ext cx="1439862" cy="1439862"/>
          </a:xfrm>
          <a:prstGeom prst="flowChartDecision">
            <a:avLst/>
          </a:prstGeom>
          <a:solidFill>
            <a:srgbClr val="FFC000"/>
          </a:solidFill>
          <a:ln w="1270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16600"/>
          </a:p>
        </p:txBody>
      </p:sp>
      <p:sp>
        <p:nvSpPr>
          <p:cNvPr id="137" name="ZoneTexte 136">
            <a:extLst>
              <a:ext uri="{FF2B5EF4-FFF2-40B4-BE49-F238E27FC236}">
                <a16:creationId xmlns:a16="http://schemas.microsoft.com/office/drawing/2014/main" id="{39431C73-F2C7-4D70-824C-38068058C113}"/>
              </a:ext>
            </a:extLst>
          </p:cNvPr>
          <p:cNvSpPr txBox="1"/>
          <p:nvPr/>
        </p:nvSpPr>
        <p:spPr>
          <a:xfrm>
            <a:off x="32596209" y="9821109"/>
            <a:ext cx="5935662" cy="5969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fr-FR"/>
            </a:defPPr>
            <a:lvl1pPr>
              <a:defRPr sz="800" b="1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defRPr>
            </a:lvl1pPr>
          </a:lstStyle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77" dirty="0"/>
              <a:t>ARCHITECTURE DECISION</a:t>
            </a:r>
          </a:p>
        </p:txBody>
      </p:sp>
      <p:sp>
        <p:nvSpPr>
          <p:cNvPr id="156" name="ZoneTexte 155">
            <a:extLst>
              <a:ext uri="{FF2B5EF4-FFF2-40B4-BE49-F238E27FC236}">
                <a16:creationId xmlns:a16="http://schemas.microsoft.com/office/drawing/2014/main" id="{ECCB4F9F-C45E-4ABF-98BB-A30E01EEDA1A}"/>
              </a:ext>
            </a:extLst>
          </p:cNvPr>
          <p:cNvSpPr txBox="1"/>
          <p:nvPr/>
        </p:nvSpPr>
        <p:spPr>
          <a:xfrm>
            <a:off x="33061437" y="17689573"/>
            <a:ext cx="7073900" cy="110172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fr-FR"/>
            </a:defPPr>
            <a:lvl1pPr>
              <a:defRPr sz="800" b="1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defRPr>
            </a:lvl1pPr>
          </a:lstStyle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77" dirty="0"/>
              <a:t>ARCHITECTURE DELIVERABLE 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77" dirty="0"/>
              <a:t>AND MODEL</a:t>
            </a:r>
          </a:p>
        </p:txBody>
      </p:sp>
      <p:pic>
        <p:nvPicPr>
          <p:cNvPr id="15429" name="Image 4">
            <a:extLst>
              <a:ext uri="{FF2B5EF4-FFF2-40B4-BE49-F238E27FC236}">
                <a16:creationId xmlns:a16="http://schemas.microsoft.com/office/drawing/2014/main" id="{11218724-0BD7-4878-8C52-07011DD03D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922530" y="19000594"/>
            <a:ext cx="3141663" cy="313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430" name="Groupe 156">
            <a:extLst>
              <a:ext uri="{FF2B5EF4-FFF2-40B4-BE49-F238E27FC236}">
                <a16:creationId xmlns:a16="http://schemas.microsoft.com/office/drawing/2014/main" id="{DFBB58E3-1DBA-42DA-BD16-1AD80B7C692E}"/>
              </a:ext>
            </a:extLst>
          </p:cNvPr>
          <p:cNvGrpSpPr>
            <a:grpSpLocks/>
          </p:cNvGrpSpPr>
          <p:nvPr/>
        </p:nvGrpSpPr>
        <p:grpSpPr bwMode="auto">
          <a:xfrm>
            <a:off x="37285774" y="18870673"/>
            <a:ext cx="3192463" cy="1336675"/>
            <a:chOff x="3905776" y="1228789"/>
            <a:chExt cx="681913" cy="260287"/>
          </a:xfrm>
        </p:grpSpPr>
        <p:sp>
          <p:nvSpPr>
            <p:cNvPr id="158" name="ZoneTexte 157">
              <a:extLst>
                <a:ext uri="{FF2B5EF4-FFF2-40B4-BE49-F238E27FC236}">
                  <a16:creationId xmlns:a16="http://schemas.microsoft.com/office/drawing/2014/main" id="{63F4462A-1FF2-42C0-AAB5-F9061DB09894}"/>
                </a:ext>
              </a:extLst>
            </p:cNvPr>
            <p:cNvSpPr txBox="1"/>
            <p:nvPr/>
          </p:nvSpPr>
          <p:spPr>
            <a:xfrm>
              <a:off x="4075661" y="1338221"/>
              <a:ext cx="512028" cy="6708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b="1" kern="0" dirty="0">
                  <a:solidFill>
                    <a:srgbClr val="44546A"/>
                  </a:solidFill>
                  <a:latin typeface="Calibri"/>
                </a:rPr>
                <a:t>ARCHIMATE</a:t>
              </a:r>
            </a:p>
          </p:txBody>
        </p:sp>
        <p:sp>
          <p:nvSpPr>
            <p:cNvPr id="166" name="Freeform 24">
              <a:extLst>
                <a:ext uri="{FF2B5EF4-FFF2-40B4-BE49-F238E27FC236}">
                  <a16:creationId xmlns:a16="http://schemas.microsoft.com/office/drawing/2014/main" id="{E991D338-BE79-46A2-8E3F-F0939030A8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35309" y="1346567"/>
              <a:ext cx="127159" cy="105722"/>
            </a:xfrm>
            <a:custGeom>
              <a:avLst/>
              <a:gdLst>
                <a:gd name="T0" fmla="*/ 1 w 70"/>
                <a:gd name="T1" fmla="*/ 15 h 63"/>
                <a:gd name="T2" fmla="*/ 35 w 70"/>
                <a:gd name="T3" fmla="*/ 0 h 63"/>
                <a:gd name="T4" fmla="*/ 64 w 70"/>
                <a:gd name="T5" fmla="*/ 27 h 63"/>
                <a:gd name="T6" fmla="*/ 8 w 70"/>
                <a:gd name="T7" fmla="*/ 23 h 63"/>
                <a:gd name="T8" fmla="*/ 15 w 70"/>
                <a:gd name="T9" fmla="*/ 23 h 63"/>
                <a:gd name="T10" fmla="*/ 6 w 70"/>
                <a:gd name="T11" fmla="*/ 27 h 63"/>
                <a:gd name="T12" fmla="*/ 5 w 70"/>
                <a:gd name="T13" fmla="*/ 27 h 63"/>
                <a:gd name="T14" fmla="*/ 5 w 70"/>
                <a:gd name="T15" fmla="*/ 27 h 63"/>
                <a:gd name="T16" fmla="*/ 66 w 70"/>
                <a:gd name="T17" fmla="*/ 38 h 63"/>
                <a:gd name="T18" fmla="*/ 64 w 70"/>
                <a:gd name="T19" fmla="*/ 36 h 63"/>
                <a:gd name="T20" fmla="*/ 54 w 70"/>
                <a:gd name="T21" fmla="*/ 41 h 63"/>
                <a:gd name="T22" fmla="*/ 62 w 70"/>
                <a:gd name="T23" fmla="*/ 41 h 63"/>
                <a:gd name="T24" fmla="*/ 5 w 70"/>
                <a:gd name="T25" fmla="*/ 36 h 63"/>
                <a:gd name="T26" fmla="*/ 64 w 70"/>
                <a:gd name="T27" fmla="*/ 42 h 63"/>
                <a:gd name="T28" fmla="*/ 69 w 70"/>
                <a:gd name="T29" fmla="*/ 48 h 63"/>
                <a:gd name="T30" fmla="*/ 51 w 70"/>
                <a:gd name="T31" fmla="*/ 34 h 63"/>
                <a:gd name="T32" fmla="*/ 51 w 70"/>
                <a:gd name="T33" fmla="*/ 39 h 63"/>
                <a:gd name="T34" fmla="*/ 47 w 70"/>
                <a:gd name="T35" fmla="*/ 40 h 63"/>
                <a:gd name="T36" fmla="*/ 47 w 70"/>
                <a:gd name="T37" fmla="*/ 45 h 63"/>
                <a:gd name="T38" fmla="*/ 42 w 70"/>
                <a:gd name="T39" fmla="*/ 47 h 63"/>
                <a:gd name="T40" fmla="*/ 38 w 70"/>
                <a:gd name="T41" fmla="*/ 49 h 63"/>
                <a:gd name="T42" fmla="*/ 32 w 70"/>
                <a:gd name="T43" fmla="*/ 49 h 63"/>
                <a:gd name="T44" fmla="*/ 30 w 70"/>
                <a:gd name="T45" fmla="*/ 46 h 63"/>
                <a:gd name="T46" fmla="*/ 26 w 70"/>
                <a:gd name="T47" fmla="*/ 47 h 63"/>
                <a:gd name="T48" fmla="*/ 23 w 70"/>
                <a:gd name="T49" fmla="*/ 43 h 63"/>
                <a:gd name="T50" fmla="*/ 19 w 70"/>
                <a:gd name="T51" fmla="*/ 40 h 63"/>
                <a:gd name="T52" fmla="*/ 18 w 70"/>
                <a:gd name="T53" fmla="*/ 34 h 63"/>
                <a:gd name="T54" fmla="*/ 18 w 70"/>
                <a:gd name="T55" fmla="*/ 30 h 63"/>
                <a:gd name="T56" fmla="*/ 19 w 70"/>
                <a:gd name="T57" fmla="*/ 24 h 63"/>
                <a:gd name="T58" fmla="*/ 23 w 70"/>
                <a:gd name="T59" fmla="*/ 23 h 63"/>
                <a:gd name="T60" fmla="*/ 23 w 70"/>
                <a:gd name="T61" fmla="*/ 19 h 63"/>
                <a:gd name="T62" fmla="*/ 28 w 70"/>
                <a:gd name="T63" fmla="*/ 17 h 63"/>
                <a:gd name="T64" fmla="*/ 32 w 70"/>
                <a:gd name="T65" fmla="*/ 15 h 63"/>
                <a:gd name="T66" fmla="*/ 38 w 70"/>
                <a:gd name="T67" fmla="*/ 15 h 63"/>
                <a:gd name="T68" fmla="*/ 42 w 70"/>
                <a:gd name="T69" fmla="*/ 17 h 63"/>
                <a:gd name="T70" fmla="*/ 47 w 70"/>
                <a:gd name="T71" fmla="*/ 19 h 63"/>
                <a:gd name="T72" fmla="*/ 47 w 70"/>
                <a:gd name="T73" fmla="*/ 23 h 63"/>
                <a:gd name="T74" fmla="*/ 51 w 70"/>
                <a:gd name="T75" fmla="*/ 24 h 63"/>
                <a:gd name="T76" fmla="*/ 51 w 70"/>
                <a:gd name="T77" fmla="*/ 30 h 63"/>
                <a:gd name="T78" fmla="*/ 50 w 70"/>
                <a:gd name="T79" fmla="*/ 28 h 63"/>
                <a:gd name="T80" fmla="*/ 45 w 70"/>
                <a:gd name="T81" fmla="*/ 20 h 63"/>
                <a:gd name="T82" fmla="*/ 36 w 70"/>
                <a:gd name="T83" fmla="*/ 16 h 63"/>
                <a:gd name="T84" fmla="*/ 26 w 70"/>
                <a:gd name="T85" fmla="*/ 19 h 63"/>
                <a:gd name="T86" fmla="*/ 20 w 70"/>
                <a:gd name="T87" fmla="*/ 26 h 63"/>
                <a:gd name="T88" fmla="*/ 20 w 70"/>
                <a:gd name="T89" fmla="*/ 36 h 63"/>
                <a:gd name="T90" fmla="*/ 25 w 70"/>
                <a:gd name="T91" fmla="*/ 44 h 63"/>
                <a:gd name="T92" fmla="*/ 34 w 70"/>
                <a:gd name="T93" fmla="*/ 47 h 63"/>
                <a:gd name="T94" fmla="*/ 43 w 70"/>
                <a:gd name="T95" fmla="*/ 45 h 63"/>
                <a:gd name="T96" fmla="*/ 49 w 70"/>
                <a:gd name="T97" fmla="*/ 38 h 63"/>
                <a:gd name="T98" fmla="*/ 44 w 70"/>
                <a:gd name="T99" fmla="*/ 32 h 63"/>
                <a:gd name="T100" fmla="*/ 35 w 70"/>
                <a:gd name="T101" fmla="*/ 23 h 63"/>
                <a:gd name="T102" fmla="*/ 35 w 70"/>
                <a:gd name="T103" fmla="*/ 25 h 63"/>
                <a:gd name="T104" fmla="*/ 42 w 70"/>
                <a:gd name="T105" fmla="*/ 32 h 63"/>
                <a:gd name="T106" fmla="*/ 35 w 70"/>
                <a:gd name="T107" fmla="*/ 3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63">
                  <a:moveTo>
                    <a:pt x="4" y="26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6"/>
                    <a:pt x="1" y="15"/>
                  </a:cubicBezTo>
                  <a:cubicBezTo>
                    <a:pt x="1" y="15"/>
                    <a:pt x="2" y="15"/>
                    <a:pt x="3" y="16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9" y="9"/>
                    <a:pt x="21" y="0"/>
                    <a:pt x="35" y="0"/>
                  </a:cubicBezTo>
                  <a:cubicBezTo>
                    <a:pt x="50" y="0"/>
                    <a:pt x="63" y="11"/>
                    <a:pt x="66" y="26"/>
                  </a:cubicBezTo>
                  <a:cubicBezTo>
                    <a:pt x="66" y="26"/>
                    <a:pt x="65" y="27"/>
                    <a:pt x="64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3" y="27"/>
                    <a:pt x="63" y="27"/>
                    <a:pt x="63" y="26"/>
                  </a:cubicBezTo>
                  <a:cubicBezTo>
                    <a:pt x="60" y="13"/>
                    <a:pt x="48" y="3"/>
                    <a:pt x="35" y="3"/>
                  </a:cubicBezTo>
                  <a:cubicBezTo>
                    <a:pt x="22" y="3"/>
                    <a:pt x="11" y="12"/>
                    <a:pt x="8" y="23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6" y="21"/>
                  </a:cubicBezTo>
                  <a:cubicBezTo>
                    <a:pt x="16" y="22"/>
                    <a:pt x="16" y="23"/>
                    <a:pt x="15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4" y="27"/>
                    <a:pt x="4" y="27"/>
                    <a:pt x="4" y="26"/>
                  </a:cubicBezTo>
                  <a:close/>
                  <a:moveTo>
                    <a:pt x="69" y="46"/>
                  </a:moveTo>
                  <a:cubicBezTo>
                    <a:pt x="66" y="38"/>
                    <a:pt x="66" y="38"/>
                    <a:pt x="66" y="38"/>
                  </a:cubicBezTo>
                  <a:cubicBezTo>
                    <a:pt x="65" y="37"/>
                    <a:pt x="65" y="37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4" y="36"/>
                    <a:pt x="63" y="36"/>
                    <a:pt x="63" y="37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41"/>
                    <a:pt x="53" y="42"/>
                    <a:pt x="54" y="43"/>
                  </a:cubicBezTo>
                  <a:cubicBezTo>
                    <a:pt x="54" y="43"/>
                    <a:pt x="55" y="44"/>
                    <a:pt x="56" y="43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58" y="52"/>
                    <a:pt x="47" y="60"/>
                    <a:pt x="35" y="60"/>
                  </a:cubicBezTo>
                  <a:cubicBezTo>
                    <a:pt x="21" y="60"/>
                    <a:pt x="9" y="51"/>
                    <a:pt x="7" y="38"/>
                  </a:cubicBezTo>
                  <a:cubicBezTo>
                    <a:pt x="7" y="37"/>
                    <a:pt x="6" y="36"/>
                    <a:pt x="5" y="36"/>
                  </a:cubicBezTo>
                  <a:cubicBezTo>
                    <a:pt x="4" y="37"/>
                    <a:pt x="4" y="37"/>
                    <a:pt x="4" y="38"/>
                  </a:cubicBezTo>
                  <a:cubicBezTo>
                    <a:pt x="7" y="53"/>
                    <a:pt x="20" y="63"/>
                    <a:pt x="35" y="63"/>
                  </a:cubicBezTo>
                  <a:cubicBezTo>
                    <a:pt x="48" y="63"/>
                    <a:pt x="60" y="55"/>
                    <a:pt x="64" y="42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8" y="48"/>
                    <a:pt x="68" y="48"/>
                  </a:cubicBezTo>
                  <a:cubicBezTo>
                    <a:pt x="68" y="48"/>
                    <a:pt x="69" y="48"/>
                    <a:pt x="69" y="48"/>
                  </a:cubicBezTo>
                  <a:cubicBezTo>
                    <a:pt x="69" y="48"/>
                    <a:pt x="70" y="47"/>
                    <a:pt x="69" y="46"/>
                  </a:cubicBezTo>
                  <a:close/>
                  <a:moveTo>
                    <a:pt x="49" y="32"/>
                  </a:moveTo>
                  <a:cubicBezTo>
                    <a:pt x="49" y="33"/>
                    <a:pt x="50" y="34"/>
                    <a:pt x="51" y="34"/>
                  </a:cubicBezTo>
                  <a:cubicBezTo>
                    <a:pt x="51" y="34"/>
                    <a:pt x="52" y="34"/>
                    <a:pt x="52" y="34"/>
                  </a:cubicBezTo>
                  <a:cubicBezTo>
                    <a:pt x="52" y="34"/>
                    <a:pt x="52" y="35"/>
                    <a:pt x="52" y="35"/>
                  </a:cubicBezTo>
                  <a:cubicBezTo>
                    <a:pt x="52" y="37"/>
                    <a:pt x="51" y="38"/>
                    <a:pt x="51" y="39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49" y="40"/>
                    <a:pt x="49" y="40"/>
                  </a:cubicBezTo>
                  <a:cubicBezTo>
                    <a:pt x="48" y="39"/>
                    <a:pt x="47" y="40"/>
                    <a:pt x="47" y="40"/>
                  </a:cubicBezTo>
                  <a:cubicBezTo>
                    <a:pt x="46" y="41"/>
                    <a:pt x="46" y="42"/>
                    <a:pt x="47" y="43"/>
                  </a:cubicBezTo>
                  <a:cubicBezTo>
                    <a:pt x="47" y="43"/>
                    <a:pt x="47" y="44"/>
                    <a:pt x="47" y="44"/>
                  </a:cubicBezTo>
                  <a:cubicBezTo>
                    <a:pt x="47" y="44"/>
                    <a:pt x="47" y="44"/>
                    <a:pt x="47" y="45"/>
                  </a:cubicBezTo>
                  <a:cubicBezTo>
                    <a:pt x="46" y="46"/>
                    <a:pt x="44" y="47"/>
                    <a:pt x="43" y="47"/>
                  </a:cubicBezTo>
                  <a:cubicBezTo>
                    <a:pt x="43" y="48"/>
                    <a:pt x="42" y="48"/>
                    <a:pt x="42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1" y="46"/>
                    <a:pt x="40" y="45"/>
                    <a:pt x="39" y="46"/>
                  </a:cubicBezTo>
                  <a:cubicBezTo>
                    <a:pt x="38" y="46"/>
                    <a:pt x="38" y="47"/>
                    <a:pt x="38" y="48"/>
                  </a:cubicBezTo>
                  <a:cubicBezTo>
                    <a:pt x="38" y="48"/>
                    <a:pt x="38" y="49"/>
                    <a:pt x="38" y="49"/>
                  </a:cubicBezTo>
                  <a:cubicBezTo>
                    <a:pt x="38" y="49"/>
                    <a:pt x="37" y="49"/>
                    <a:pt x="37" y="49"/>
                  </a:cubicBezTo>
                  <a:cubicBezTo>
                    <a:pt x="36" y="49"/>
                    <a:pt x="35" y="49"/>
                    <a:pt x="35" y="49"/>
                  </a:cubicBezTo>
                  <a:cubicBezTo>
                    <a:pt x="34" y="49"/>
                    <a:pt x="33" y="49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49"/>
                    <a:pt x="31" y="48"/>
                    <a:pt x="31" y="48"/>
                  </a:cubicBezTo>
                  <a:cubicBezTo>
                    <a:pt x="32" y="47"/>
                    <a:pt x="31" y="46"/>
                    <a:pt x="30" y="46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8" y="47"/>
                    <a:pt x="27" y="47"/>
                    <a:pt x="27" y="47"/>
                  </a:cubicBezTo>
                  <a:cubicBezTo>
                    <a:pt x="27" y="48"/>
                    <a:pt x="27" y="48"/>
                    <a:pt x="26" y="47"/>
                  </a:cubicBezTo>
                  <a:cubicBezTo>
                    <a:pt x="25" y="47"/>
                    <a:pt x="24" y="46"/>
                    <a:pt x="23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2" y="44"/>
                    <a:pt x="22" y="43"/>
                    <a:pt x="23" y="43"/>
                  </a:cubicBezTo>
                  <a:cubicBezTo>
                    <a:pt x="23" y="42"/>
                    <a:pt x="23" y="41"/>
                    <a:pt x="23" y="40"/>
                  </a:cubicBezTo>
                  <a:cubicBezTo>
                    <a:pt x="22" y="40"/>
                    <a:pt x="21" y="39"/>
                    <a:pt x="20" y="40"/>
                  </a:cubicBezTo>
                  <a:cubicBezTo>
                    <a:pt x="20" y="40"/>
                    <a:pt x="20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8" y="38"/>
                    <a:pt x="18" y="37"/>
                    <a:pt x="17" y="35"/>
                  </a:cubicBezTo>
                  <a:cubicBezTo>
                    <a:pt x="17" y="35"/>
                    <a:pt x="17" y="34"/>
                    <a:pt x="18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9" y="34"/>
                    <a:pt x="20" y="33"/>
                    <a:pt x="20" y="32"/>
                  </a:cubicBezTo>
                  <a:cubicBezTo>
                    <a:pt x="20" y="31"/>
                    <a:pt x="19" y="30"/>
                    <a:pt x="18" y="30"/>
                  </a:cubicBezTo>
                  <a:cubicBezTo>
                    <a:pt x="18" y="30"/>
                    <a:pt x="18" y="30"/>
                    <a:pt x="18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7"/>
                    <a:pt x="18" y="26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1" y="24"/>
                    <a:pt x="22" y="24"/>
                    <a:pt x="23" y="23"/>
                  </a:cubicBezTo>
                  <a:cubicBezTo>
                    <a:pt x="23" y="22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19"/>
                    <a:pt x="23" y="19"/>
                  </a:cubicBezTo>
                  <a:cubicBezTo>
                    <a:pt x="24" y="18"/>
                    <a:pt x="25" y="17"/>
                    <a:pt x="26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8" y="17"/>
                    <a:pt x="28" y="17"/>
                  </a:cubicBezTo>
                  <a:cubicBezTo>
                    <a:pt x="28" y="18"/>
                    <a:pt x="29" y="18"/>
                    <a:pt x="30" y="18"/>
                  </a:cubicBezTo>
                  <a:cubicBezTo>
                    <a:pt x="31" y="18"/>
                    <a:pt x="32" y="17"/>
                    <a:pt x="31" y="16"/>
                  </a:cubicBezTo>
                  <a:cubicBezTo>
                    <a:pt x="31" y="15"/>
                    <a:pt x="31" y="15"/>
                    <a:pt x="32" y="15"/>
                  </a:cubicBezTo>
                  <a:cubicBezTo>
                    <a:pt x="32" y="15"/>
                    <a:pt x="32" y="14"/>
                    <a:pt x="32" y="14"/>
                  </a:cubicBezTo>
                  <a:cubicBezTo>
                    <a:pt x="34" y="14"/>
                    <a:pt x="36" y="14"/>
                    <a:pt x="37" y="14"/>
                  </a:cubicBezTo>
                  <a:cubicBezTo>
                    <a:pt x="37" y="14"/>
                    <a:pt x="38" y="15"/>
                    <a:pt x="38" y="15"/>
                  </a:cubicBezTo>
                  <a:cubicBezTo>
                    <a:pt x="38" y="15"/>
                    <a:pt x="38" y="15"/>
                    <a:pt x="38" y="16"/>
                  </a:cubicBezTo>
                  <a:cubicBezTo>
                    <a:pt x="38" y="17"/>
                    <a:pt x="38" y="18"/>
                    <a:pt x="39" y="18"/>
                  </a:cubicBezTo>
                  <a:cubicBezTo>
                    <a:pt x="40" y="18"/>
                    <a:pt x="41" y="18"/>
                    <a:pt x="42" y="17"/>
                  </a:cubicBezTo>
                  <a:cubicBezTo>
                    <a:pt x="42" y="17"/>
                    <a:pt x="42" y="16"/>
                    <a:pt x="42" y="16"/>
                  </a:cubicBezTo>
                  <a:cubicBezTo>
                    <a:pt x="42" y="16"/>
                    <a:pt x="43" y="16"/>
                    <a:pt x="43" y="16"/>
                  </a:cubicBezTo>
                  <a:cubicBezTo>
                    <a:pt x="44" y="17"/>
                    <a:pt x="46" y="18"/>
                    <a:pt x="47" y="19"/>
                  </a:cubicBezTo>
                  <a:cubicBezTo>
                    <a:pt x="47" y="19"/>
                    <a:pt x="47" y="20"/>
                    <a:pt x="47" y="20"/>
                  </a:cubicBezTo>
                  <a:cubicBezTo>
                    <a:pt x="47" y="20"/>
                    <a:pt x="47" y="20"/>
                    <a:pt x="47" y="21"/>
                  </a:cubicBezTo>
                  <a:cubicBezTo>
                    <a:pt x="46" y="21"/>
                    <a:pt x="46" y="22"/>
                    <a:pt x="47" y="23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49" y="24"/>
                    <a:pt x="50" y="24"/>
                    <a:pt x="50" y="24"/>
                  </a:cubicBezTo>
                  <a:cubicBezTo>
                    <a:pt x="50" y="24"/>
                    <a:pt x="50" y="24"/>
                    <a:pt x="51" y="24"/>
                  </a:cubicBezTo>
                  <a:cubicBezTo>
                    <a:pt x="51" y="26"/>
                    <a:pt x="52" y="27"/>
                    <a:pt x="52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30"/>
                    <a:pt x="51" y="30"/>
                    <a:pt x="51" y="30"/>
                  </a:cubicBezTo>
                  <a:cubicBezTo>
                    <a:pt x="50" y="30"/>
                    <a:pt x="49" y="31"/>
                    <a:pt x="49" y="32"/>
                  </a:cubicBezTo>
                  <a:close/>
                  <a:moveTo>
                    <a:pt x="47" y="32"/>
                  </a:moveTo>
                  <a:cubicBezTo>
                    <a:pt x="47" y="30"/>
                    <a:pt x="48" y="29"/>
                    <a:pt x="50" y="28"/>
                  </a:cubicBezTo>
                  <a:cubicBezTo>
                    <a:pt x="50" y="27"/>
                    <a:pt x="49" y="27"/>
                    <a:pt x="49" y="26"/>
                  </a:cubicBezTo>
                  <a:cubicBezTo>
                    <a:pt x="48" y="26"/>
                    <a:pt x="46" y="26"/>
                    <a:pt x="45" y="24"/>
                  </a:cubicBezTo>
                  <a:cubicBezTo>
                    <a:pt x="44" y="23"/>
                    <a:pt x="44" y="21"/>
                    <a:pt x="45" y="20"/>
                  </a:cubicBezTo>
                  <a:cubicBezTo>
                    <a:pt x="44" y="19"/>
                    <a:pt x="44" y="19"/>
                    <a:pt x="43" y="19"/>
                  </a:cubicBezTo>
                  <a:cubicBezTo>
                    <a:pt x="42" y="20"/>
                    <a:pt x="40" y="20"/>
                    <a:pt x="39" y="20"/>
                  </a:cubicBezTo>
                  <a:cubicBezTo>
                    <a:pt x="37" y="19"/>
                    <a:pt x="36" y="18"/>
                    <a:pt x="36" y="16"/>
                  </a:cubicBezTo>
                  <a:cubicBezTo>
                    <a:pt x="35" y="16"/>
                    <a:pt x="34" y="16"/>
                    <a:pt x="34" y="16"/>
                  </a:cubicBezTo>
                  <a:cubicBezTo>
                    <a:pt x="33" y="18"/>
                    <a:pt x="32" y="19"/>
                    <a:pt x="31" y="20"/>
                  </a:cubicBezTo>
                  <a:cubicBezTo>
                    <a:pt x="29" y="20"/>
                    <a:pt x="27" y="20"/>
                    <a:pt x="26" y="19"/>
                  </a:cubicBezTo>
                  <a:cubicBezTo>
                    <a:pt x="26" y="19"/>
                    <a:pt x="25" y="19"/>
                    <a:pt x="25" y="20"/>
                  </a:cubicBezTo>
                  <a:cubicBezTo>
                    <a:pt x="25" y="21"/>
                    <a:pt x="25" y="23"/>
                    <a:pt x="24" y="24"/>
                  </a:cubicBezTo>
                  <a:cubicBezTo>
                    <a:pt x="24" y="26"/>
                    <a:pt x="22" y="26"/>
                    <a:pt x="20" y="26"/>
                  </a:cubicBezTo>
                  <a:cubicBezTo>
                    <a:pt x="20" y="27"/>
                    <a:pt x="20" y="27"/>
                    <a:pt x="20" y="28"/>
                  </a:cubicBezTo>
                  <a:cubicBezTo>
                    <a:pt x="21" y="29"/>
                    <a:pt x="22" y="30"/>
                    <a:pt x="22" y="32"/>
                  </a:cubicBezTo>
                  <a:cubicBezTo>
                    <a:pt x="22" y="34"/>
                    <a:pt x="21" y="35"/>
                    <a:pt x="20" y="36"/>
                  </a:cubicBezTo>
                  <a:cubicBezTo>
                    <a:pt x="20" y="36"/>
                    <a:pt x="20" y="37"/>
                    <a:pt x="20" y="38"/>
                  </a:cubicBezTo>
                  <a:cubicBezTo>
                    <a:pt x="22" y="37"/>
                    <a:pt x="24" y="38"/>
                    <a:pt x="24" y="39"/>
                  </a:cubicBezTo>
                  <a:cubicBezTo>
                    <a:pt x="25" y="41"/>
                    <a:pt x="25" y="42"/>
                    <a:pt x="25" y="44"/>
                  </a:cubicBezTo>
                  <a:cubicBezTo>
                    <a:pt x="25" y="44"/>
                    <a:pt x="26" y="45"/>
                    <a:pt x="26" y="45"/>
                  </a:cubicBezTo>
                  <a:cubicBezTo>
                    <a:pt x="27" y="44"/>
                    <a:pt x="29" y="43"/>
                    <a:pt x="31" y="44"/>
                  </a:cubicBezTo>
                  <a:cubicBezTo>
                    <a:pt x="32" y="44"/>
                    <a:pt x="33" y="46"/>
                    <a:pt x="34" y="47"/>
                  </a:cubicBezTo>
                  <a:cubicBezTo>
                    <a:pt x="34" y="47"/>
                    <a:pt x="35" y="47"/>
                    <a:pt x="36" y="47"/>
                  </a:cubicBezTo>
                  <a:cubicBezTo>
                    <a:pt x="36" y="46"/>
                    <a:pt x="37" y="44"/>
                    <a:pt x="39" y="44"/>
                  </a:cubicBezTo>
                  <a:cubicBezTo>
                    <a:pt x="40" y="43"/>
                    <a:pt x="42" y="44"/>
                    <a:pt x="43" y="45"/>
                  </a:cubicBezTo>
                  <a:cubicBezTo>
                    <a:pt x="44" y="45"/>
                    <a:pt x="44" y="44"/>
                    <a:pt x="45" y="44"/>
                  </a:cubicBezTo>
                  <a:cubicBezTo>
                    <a:pt x="44" y="42"/>
                    <a:pt x="44" y="41"/>
                    <a:pt x="45" y="39"/>
                  </a:cubicBezTo>
                  <a:cubicBezTo>
                    <a:pt x="46" y="38"/>
                    <a:pt x="48" y="37"/>
                    <a:pt x="49" y="38"/>
                  </a:cubicBezTo>
                  <a:cubicBezTo>
                    <a:pt x="49" y="37"/>
                    <a:pt x="50" y="36"/>
                    <a:pt x="50" y="36"/>
                  </a:cubicBezTo>
                  <a:cubicBezTo>
                    <a:pt x="48" y="35"/>
                    <a:pt x="47" y="34"/>
                    <a:pt x="47" y="32"/>
                  </a:cubicBezTo>
                  <a:close/>
                  <a:moveTo>
                    <a:pt x="44" y="32"/>
                  </a:moveTo>
                  <a:cubicBezTo>
                    <a:pt x="44" y="37"/>
                    <a:pt x="40" y="42"/>
                    <a:pt x="35" y="42"/>
                  </a:cubicBezTo>
                  <a:cubicBezTo>
                    <a:pt x="30" y="42"/>
                    <a:pt x="25" y="37"/>
                    <a:pt x="25" y="32"/>
                  </a:cubicBezTo>
                  <a:cubicBezTo>
                    <a:pt x="25" y="27"/>
                    <a:pt x="30" y="23"/>
                    <a:pt x="35" y="23"/>
                  </a:cubicBezTo>
                  <a:cubicBezTo>
                    <a:pt x="40" y="23"/>
                    <a:pt x="44" y="27"/>
                    <a:pt x="44" y="32"/>
                  </a:cubicBezTo>
                  <a:close/>
                  <a:moveTo>
                    <a:pt x="42" y="32"/>
                  </a:moveTo>
                  <a:cubicBezTo>
                    <a:pt x="42" y="28"/>
                    <a:pt x="39" y="25"/>
                    <a:pt x="35" y="25"/>
                  </a:cubicBezTo>
                  <a:cubicBezTo>
                    <a:pt x="31" y="25"/>
                    <a:pt x="27" y="28"/>
                    <a:pt x="27" y="32"/>
                  </a:cubicBezTo>
                  <a:cubicBezTo>
                    <a:pt x="27" y="36"/>
                    <a:pt x="31" y="40"/>
                    <a:pt x="35" y="40"/>
                  </a:cubicBezTo>
                  <a:cubicBezTo>
                    <a:pt x="39" y="40"/>
                    <a:pt x="42" y="36"/>
                    <a:pt x="42" y="32"/>
                  </a:cubicBezTo>
                  <a:close/>
                  <a:moveTo>
                    <a:pt x="35" y="29"/>
                  </a:moveTo>
                  <a:cubicBezTo>
                    <a:pt x="33" y="29"/>
                    <a:pt x="31" y="30"/>
                    <a:pt x="31" y="32"/>
                  </a:cubicBezTo>
                  <a:cubicBezTo>
                    <a:pt x="31" y="34"/>
                    <a:pt x="33" y="36"/>
                    <a:pt x="35" y="36"/>
                  </a:cubicBezTo>
                  <a:cubicBezTo>
                    <a:pt x="37" y="36"/>
                    <a:pt x="38" y="34"/>
                    <a:pt x="38" y="32"/>
                  </a:cubicBezTo>
                  <a:cubicBezTo>
                    <a:pt x="38" y="30"/>
                    <a:pt x="37" y="29"/>
                    <a:pt x="35" y="29"/>
                  </a:cubicBezTo>
                  <a:close/>
                </a:path>
              </a:pathLst>
            </a:custGeom>
            <a:solidFill>
              <a:schemeClr val="accent3"/>
            </a:solidFill>
            <a:ln w="6350">
              <a:solidFill>
                <a:schemeClr val="accent3"/>
              </a:solidFill>
            </a:ln>
          </p:spPr>
          <p:txBody>
            <a:bodyPr lIns="321064" tIns="160537" rIns="321064" bIns="160537"/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>
                <a:latin typeface="+mn-lt"/>
              </a:endParaRPr>
            </a:p>
          </p:txBody>
        </p:sp>
        <p:sp>
          <p:nvSpPr>
            <p:cNvPr id="167" name="ZoneTexte 166">
              <a:extLst>
                <a:ext uri="{FF2B5EF4-FFF2-40B4-BE49-F238E27FC236}">
                  <a16:creationId xmlns:a16="http://schemas.microsoft.com/office/drawing/2014/main" id="{37756A91-DBF3-4DFE-8AAD-887BF63FC2E4}"/>
                </a:ext>
              </a:extLst>
            </p:cNvPr>
            <p:cNvSpPr txBox="1"/>
            <p:nvPr/>
          </p:nvSpPr>
          <p:spPr>
            <a:xfrm>
              <a:off x="3905776" y="1228789"/>
              <a:ext cx="202438" cy="7790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ARCHI</a:t>
              </a:r>
            </a:p>
          </p:txBody>
        </p:sp>
        <p:sp>
          <p:nvSpPr>
            <p:cNvPr id="168" name="Rectangle : coins arrondis 167">
              <a:extLst>
                <a:ext uri="{FF2B5EF4-FFF2-40B4-BE49-F238E27FC236}">
                  <a16:creationId xmlns:a16="http://schemas.microsoft.com/office/drawing/2014/main" id="{ED23639D-4B40-48F6-A5B8-806D6B93FC34}"/>
                </a:ext>
              </a:extLst>
            </p:cNvPr>
            <p:cNvSpPr/>
            <p:nvPr/>
          </p:nvSpPr>
          <p:spPr>
            <a:xfrm>
              <a:off x="3998687" y="1247646"/>
              <a:ext cx="490665" cy="241430"/>
            </a:xfrm>
            <a:prstGeom prst="roundRect">
              <a:avLst/>
            </a:prstGeom>
            <a:noFill/>
            <a:ln w="635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2000"/>
            </a:p>
          </p:txBody>
        </p:sp>
      </p:grpSp>
      <p:sp>
        <p:nvSpPr>
          <p:cNvPr id="169" name="ZoneTexte 168">
            <a:extLst>
              <a:ext uri="{FF2B5EF4-FFF2-40B4-BE49-F238E27FC236}">
                <a16:creationId xmlns:a16="http://schemas.microsoft.com/office/drawing/2014/main" id="{8FB2727F-D86F-4585-9356-0A9F106AF4FC}"/>
              </a:ext>
            </a:extLst>
          </p:cNvPr>
          <p:cNvSpPr txBox="1"/>
          <p:nvPr/>
        </p:nvSpPr>
        <p:spPr>
          <a:xfrm>
            <a:off x="36969862" y="20797898"/>
            <a:ext cx="3455987" cy="5905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kern="0" dirty="0">
                <a:solidFill>
                  <a:srgbClr val="44546A"/>
                </a:solidFill>
                <a:latin typeface="Calibri"/>
              </a:rPr>
              <a:t>ARCHITECTURE</a:t>
            </a:r>
          </a:p>
          <a:p>
            <a:pPr algn="ctr" defTabSz="321064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b="1" kern="0" dirty="0">
                <a:solidFill>
                  <a:srgbClr val="44546A"/>
                </a:solidFill>
                <a:latin typeface="Calibri"/>
              </a:rPr>
              <a:t>MODELS</a:t>
            </a:r>
          </a:p>
        </p:txBody>
      </p:sp>
      <p:grpSp>
        <p:nvGrpSpPr>
          <p:cNvPr id="170" name="Groupe 169">
            <a:extLst>
              <a:ext uri="{FF2B5EF4-FFF2-40B4-BE49-F238E27FC236}">
                <a16:creationId xmlns:a16="http://schemas.microsoft.com/office/drawing/2014/main" id="{ECEBDF98-D52C-49CA-B8E8-5FB773CB8B69}"/>
              </a:ext>
            </a:extLst>
          </p:cNvPr>
          <p:cNvGrpSpPr/>
          <p:nvPr/>
        </p:nvGrpSpPr>
        <p:grpSpPr>
          <a:xfrm>
            <a:off x="38496158" y="21353460"/>
            <a:ext cx="651513" cy="620355"/>
            <a:chOff x="620046" y="4144587"/>
            <a:chExt cx="179230" cy="164598"/>
          </a:xfrm>
          <a:solidFill>
            <a:schemeClr val="accent3"/>
          </a:solidFill>
        </p:grpSpPr>
        <p:sp>
          <p:nvSpPr>
            <p:cNvPr id="173" name="Rectangle : coins arrondis 172">
              <a:extLst>
                <a:ext uri="{FF2B5EF4-FFF2-40B4-BE49-F238E27FC236}">
                  <a16:creationId xmlns:a16="http://schemas.microsoft.com/office/drawing/2014/main" id="{FB919F9A-DB44-4C77-B26F-7327F1BEDD09}"/>
                </a:ext>
              </a:extLst>
            </p:cNvPr>
            <p:cNvSpPr/>
            <p:nvPr/>
          </p:nvSpPr>
          <p:spPr>
            <a:xfrm>
              <a:off x="655539" y="4177151"/>
              <a:ext cx="143737" cy="13203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6000"/>
            </a:p>
          </p:txBody>
        </p:sp>
        <p:sp>
          <p:nvSpPr>
            <p:cNvPr id="174" name="Rectangle : coins arrondis 173">
              <a:extLst>
                <a:ext uri="{FF2B5EF4-FFF2-40B4-BE49-F238E27FC236}">
                  <a16:creationId xmlns:a16="http://schemas.microsoft.com/office/drawing/2014/main" id="{F1E6D1EF-93EA-4AD3-9ED6-FAE7FFB7EA55}"/>
                </a:ext>
              </a:extLst>
            </p:cNvPr>
            <p:cNvSpPr/>
            <p:nvPr/>
          </p:nvSpPr>
          <p:spPr>
            <a:xfrm>
              <a:off x="620046" y="4144587"/>
              <a:ext cx="143738" cy="132033"/>
            </a:xfrm>
            <a:prstGeom prst="roundRect">
              <a:avLst/>
            </a:prstGeom>
            <a:grp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ü"/>
                <a:defRPr/>
              </a:pPr>
              <a:r>
                <a:rPr lang="fr-FR" sz="4400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100" name="ZoneTexte 99">
            <a:extLst>
              <a:ext uri="{FF2B5EF4-FFF2-40B4-BE49-F238E27FC236}">
                <a16:creationId xmlns:a16="http://schemas.microsoft.com/office/drawing/2014/main" id="{1BC419E4-AFA9-4892-B9A3-4EB17AA54638}"/>
              </a:ext>
            </a:extLst>
          </p:cNvPr>
          <p:cNvSpPr txBox="1"/>
          <p:nvPr/>
        </p:nvSpPr>
        <p:spPr>
          <a:xfrm>
            <a:off x="16358513" y="8581406"/>
            <a:ext cx="3682418" cy="7406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213" b="1" dirty="0">
                <a:solidFill>
                  <a:schemeClr val="bg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FACILITATION</a:t>
            </a:r>
          </a:p>
        </p:txBody>
      </p:sp>
      <p:grpSp>
        <p:nvGrpSpPr>
          <p:cNvPr id="101" name="Groupe 341">
            <a:extLst>
              <a:ext uri="{FF2B5EF4-FFF2-40B4-BE49-F238E27FC236}">
                <a16:creationId xmlns:a16="http://schemas.microsoft.com/office/drawing/2014/main" id="{84506031-80C5-499A-9700-B414CD4551AC}"/>
              </a:ext>
            </a:extLst>
          </p:cNvPr>
          <p:cNvGrpSpPr>
            <a:grpSpLocks/>
          </p:cNvGrpSpPr>
          <p:nvPr/>
        </p:nvGrpSpPr>
        <p:grpSpPr bwMode="auto">
          <a:xfrm>
            <a:off x="22585558" y="26696365"/>
            <a:ext cx="3084513" cy="612775"/>
            <a:chOff x="4731355" y="1560443"/>
            <a:chExt cx="658703" cy="130867"/>
          </a:xfrm>
        </p:grpSpPr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2972DF87-DD4E-433B-B9D7-AB4426198873}"/>
                </a:ext>
              </a:extLst>
            </p:cNvPr>
            <p:cNvSpPr txBox="1"/>
            <p:nvPr/>
          </p:nvSpPr>
          <p:spPr>
            <a:xfrm>
              <a:off x="4748645" y="1560443"/>
              <a:ext cx="641413" cy="8272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341" b="1" kern="0" dirty="0">
                  <a:solidFill>
                    <a:srgbClr val="44546A"/>
                  </a:solidFill>
                  <a:latin typeface="Calibri"/>
                </a:rPr>
                <a:t>ARCHIMATE</a:t>
              </a:r>
            </a:p>
          </p:txBody>
        </p:sp>
        <p:sp>
          <p:nvSpPr>
            <p:cNvPr id="103" name="Ellipse 102">
              <a:extLst>
                <a:ext uri="{FF2B5EF4-FFF2-40B4-BE49-F238E27FC236}">
                  <a16:creationId xmlns:a16="http://schemas.microsoft.com/office/drawing/2014/main" id="{501DE91B-B03B-4A38-A8A8-6AF4E329178B}"/>
                </a:ext>
              </a:extLst>
            </p:cNvPr>
            <p:cNvSpPr/>
            <p:nvPr/>
          </p:nvSpPr>
          <p:spPr>
            <a:xfrm>
              <a:off x="4731355" y="1565868"/>
              <a:ext cx="132893" cy="12544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341" dirty="0">
                  <a:solidFill>
                    <a:schemeClr val="tx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Kit</a:t>
              </a:r>
            </a:p>
          </p:txBody>
        </p:sp>
      </p:grpSp>
      <p:sp>
        <p:nvSpPr>
          <p:cNvPr id="104" name="iCon 3">
            <a:extLst>
              <a:ext uri="{FF2B5EF4-FFF2-40B4-BE49-F238E27FC236}">
                <a16:creationId xmlns:a16="http://schemas.microsoft.com/office/drawing/2014/main" id="{8E332F6B-AC20-4B4A-99C0-A2D77BD8B94F}"/>
              </a:ext>
            </a:extLst>
          </p:cNvPr>
          <p:cNvSpPr>
            <a:spLocks noEditPoints="1"/>
          </p:cNvSpPr>
          <p:nvPr/>
        </p:nvSpPr>
        <p:spPr bwMode="auto">
          <a:xfrm>
            <a:off x="24335648" y="27030225"/>
            <a:ext cx="695325" cy="612775"/>
          </a:xfrm>
          <a:custGeom>
            <a:avLst/>
            <a:gdLst>
              <a:gd name="T0" fmla="*/ 17 w 71"/>
              <a:gd name="T1" fmla="*/ 45 h 67"/>
              <a:gd name="T2" fmla="*/ 29 w 71"/>
              <a:gd name="T3" fmla="*/ 32 h 67"/>
              <a:gd name="T4" fmla="*/ 30 w 71"/>
              <a:gd name="T5" fmla="*/ 30 h 67"/>
              <a:gd name="T6" fmla="*/ 29 w 71"/>
              <a:gd name="T7" fmla="*/ 25 h 67"/>
              <a:gd name="T8" fmla="*/ 27 w 71"/>
              <a:gd name="T9" fmla="*/ 20 h 67"/>
              <a:gd name="T10" fmla="*/ 28 w 71"/>
              <a:gd name="T11" fmla="*/ 15 h 67"/>
              <a:gd name="T12" fmla="*/ 34 w 71"/>
              <a:gd name="T13" fmla="*/ 12 h 67"/>
              <a:gd name="T14" fmla="*/ 39 w 71"/>
              <a:gd name="T15" fmla="*/ 14 h 67"/>
              <a:gd name="T16" fmla="*/ 40 w 71"/>
              <a:gd name="T17" fmla="*/ 16 h 67"/>
              <a:gd name="T18" fmla="*/ 40 w 71"/>
              <a:gd name="T19" fmla="*/ 20 h 67"/>
              <a:gd name="T20" fmla="*/ 40 w 71"/>
              <a:gd name="T21" fmla="*/ 24 h 67"/>
              <a:gd name="T22" fmla="*/ 37 w 71"/>
              <a:gd name="T23" fmla="*/ 29 h 67"/>
              <a:gd name="T24" fmla="*/ 38 w 71"/>
              <a:gd name="T25" fmla="*/ 31 h 67"/>
              <a:gd name="T26" fmla="*/ 48 w 71"/>
              <a:gd name="T27" fmla="*/ 35 h 67"/>
              <a:gd name="T28" fmla="*/ 28 w 71"/>
              <a:gd name="T29" fmla="*/ 31 h 67"/>
              <a:gd name="T30" fmla="*/ 22 w 71"/>
              <a:gd name="T31" fmla="*/ 29 h 67"/>
              <a:gd name="T32" fmla="*/ 26 w 71"/>
              <a:gd name="T33" fmla="*/ 24 h 67"/>
              <a:gd name="T34" fmla="*/ 26 w 71"/>
              <a:gd name="T35" fmla="*/ 18 h 67"/>
              <a:gd name="T36" fmla="*/ 19 w 71"/>
              <a:gd name="T37" fmla="*/ 13 h 67"/>
              <a:gd name="T38" fmla="*/ 17 w 71"/>
              <a:gd name="T39" fmla="*/ 28 h 67"/>
              <a:gd name="T40" fmla="*/ 16 w 71"/>
              <a:gd name="T41" fmla="*/ 29 h 67"/>
              <a:gd name="T42" fmla="*/ 15 w 71"/>
              <a:gd name="T43" fmla="*/ 45 h 67"/>
              <a:gd name="T44" fmla="*/ 52 w 71"/>
              <a:gd name="T45" fmla="*/ 30 h 67"/>
              <a:gd name="T46" fmla="*/ 51 w 71"/>
              <a:gd name="T47" fmla="*/ 28 h 67"/>
              <a:gd name="T48" fmla="*/ 53 w 71"/>
              <a:gd name="T49" fmla="*/ 23 h 67"/>
              <a:gd name="T50" fmla="*/ 54 w 71"/>
              <a:gd name="T51" fmla="*/ 19 h 67"/>
              <a:gd name="T52" fmla="*/ 48 w 71"/>
              <a:gd name="T53" fmla="*/ 12 h 67"/>
              <a:gd name="T54" fmla="*/ 48 w 71"/>
              <a:gd name="T55" fmla="*/ 12 h 67"/>
              <a:gd name="T56" fmla="*/ 43 w 71"/>
              <a:gd name="T57" fmla="*/ 15 h 67"/>
              <a:gd name="T58" fmla="*/ 42 w 71"/>
              <a:gd name="T59" fmla="*/ 18 h 67"/>
              <a:gd name="T60" fmla="*/ 42 w 71"/>
              <a:gd name="T61" fmla="*/ 19 h 67"/>
              <a:gd name="T62" fmla="*/ 44 w 71"/>
              <a:gd name="T63" fmla="*/ 26 h 67"/>
              <a:gd name="T64" fmla="*/ 44 w 71"/>
              <a:gd name="T65" fmla="*/ 29 h 67"/>
              <a:gd name="T66" fmla="*/ 40 w 71"/>
              <a:gd name="T67" fmla="*/ 31 h 67"/>
              <a:gd name="T68" fmla="*/ 53 w 71"/>
              <a:gd name="T69" fmla="*/ 44 h 67"/>
              <a:gd name="T70" fmla="*/ 60 w 71"/>
              <a:gd name="T71" fmla="*/ 32 h 67"/>
              <a:gd name="T72" fmla="*/ 71 w 71"/>
              <a:gd name="T73" fmla="*/ 51 h 67"/>
              <a:gd name="T74" fmla="*/ 7 w 71"/>
              <a:gd name="T75" fmla="*/ 67 h 67"/>
              <a:gd name="T76" fmla="*/ 5 w 71"/>
              <a:gd name="T77" fmla="*/ 65 h 67"/>
              <a:gd name="T78" fmla="*/ 0 w 71"/>
              <a:gd name="T79" fmla="*/ 51 h 67"/>
              <a:gd name="T80" fmla="*/ 66 w 71"/>
              <a:gd name="T81" fmla="*/ 0 h 67"/>
              <a:gd name="T82" fmla="*/ 66 w 71"/>
              <a:gd name="T83" fmla="*/ 3 h 67"/>
              <a:gd name="T84" fmla="*/ 3 w 71"/>
              <a:gd name="T85" fmla="*/ 51 h 67"/>
              <a:gd name="T86" fmla="*/ 12 w 71"/>
              <a:gd name="T87" fmla="*/ 54 h 67"/>
              <a:gd name="T88" fmla="*/ 18 w 71"/>
              <a:gd name="T89" fmla="*/ 53 h 67"/>
              <a:gd name="T90" fmla="*/ 68 w 71"/>
              <a:gd name="T91" fmla="*/ 51 h 67"/>
              <a:gd name="T92" fmla="*/ 6 w 71"/>
              <a:gd name="T93" fmla="*/ 16 h 67"/>
              <a:gd name="T94" fmla="*/ 18 w 71"/>
              <a:gd name="T95" fmla="*/ 5 h 67"/>
              <a:gd name="T96" fmla="*/ 4 w 71"/>
              <a:gd name="T97" fmla="*/ 5 h 67"/>
              <a:gd name="T98" fmla="*/ 5 w 71"/>
              <a:gd name="T99" fmla="*/ 17 h 67"/>
              <a:gd name="T100" fmla="*/ 4 w 71"/>
              <a:gd name="T101" fmla="*/ 25 h 67"/>
              <a:gd name="T102" fmla="*/ 6 w 71"/>
              <a:gd name="T103" fmla="*/ 2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1" h="67">
                <a:moveTo>
                  <a:pt x="48" y="35"/>
                </a:moveTo>
                <a:cubicBezTo>
                  <a:pt x="48" y="35"/>
                  <a:pt x="51" y="45"/>
                  <a:pt x="51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7" y="45"/>
                  <a:pt x="19" y="35"/>
                  <a:pt x="20" y="35"/>
                </a:cubicBezTo>
                <a:cubicBezTo>
                  <a:pt x="21" y="35"/>
                  <a:pt x="27" y="33"/>
                  <a:pt x="29" y="32"/>
                </a:cubicBezTo>
                <a:cubicBezTo>
                  <a:pt x="29" y="32"/>
                  <a:pt x="29" y="32"/>
                  <a:pt x="29" y="32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0"/>
                </a:cubicBezTo>
                <a:cubicBezTo>
                  <a:pt x="30" y="30"/>
                  <a:pt x="31" y="29"/>
                  <a:pt x="31" y="29"/>
                </a:cubicBezTo>
                <a:cubicBezTo>
                  <a:pt x="31" y="29"/>
                  <a:pt x="29" y="27"/>
                  <a:pt x="29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25"/>
                  <a:pt x="28" y="24"/>
                  <a:pt x="28" y="24"/>
                </a:cubicBezTo>
                <a:cubicBezTo>
                  <a:pt x="27" y="24"/>
                  <a:pt x="27" y="23"/>
                  <a:pt x="27" y="23"/>
                </a:cubicBezTo>
                <a:cubicBezTo>
                  <a:pt x="27" y="22"/>
                  <a:pt x="26" y="21"/>
                  <a:pt x="27" y="20"/>
                </a:cubicBezTo>
                <a:cubicBezTo>
                  <a:pt x="27" y="20"/>
                  <a:pt x="28" y="20"/>
                  <a:pt x="28" y="20"/>
                </a:cubicBezTo>
                <a:cubicBezTo>
                  <a:pt x="28" y="20"/>
                  <a:pt x="28" y="19"/>
                  <a:pt x="28" y="18"/>
                </a:cubicBezTo>
                <a:cubicBezTo>
                  <a:pt x="27" y="16"/>
                  <a:pt x="28" y="16"/>
                  <a:pt x="28" y="15"/>
                </a:cubicBezTo>
                <a:cubicBezTo>
                  <a:pt x="29" y="14"/>
                  <a:pt x="30" y="14"/>
                  <a:pt x="30" y="14"/>
                </a:cubicBezTo>
                <a:cubicBezTo>
                  <a:pt x="30" y="14"/>
                  <a:pt x="31" y="14"/>
                  <a:pt x="31" y="13"/>
                </a:cubicBezTo>
                <a:cubicBezTo>
                  <a:pt x="32" y="13"/>
                  <a:pt x="33" y="12"/>
                  <a:pt x="34" y="12"/>
                </a:cubicBezTo>
                <a:cubicBezTo>
                  <a:pt x="39" y="12"/>
                  <a:pt x="41" y="15"/>
                  <a:pt x="41" y="15"/>
                </a:cubicBezTo>
                <a:cubicBezTo>
                  <a:pt x="41" y="15"/>
                  <a:pt x="40" y="15"/>
                  <a:pt x="40" y="14"/>
                </a:cubicBez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40" y="14"/>
                  <a:pt x="40" y="1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6"/>
                  <a:pt x="40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16"/>
                  <a:pt x="40" y="17"/>
                  <a:pt x="40" y="18"/>
                </a:cubicBezTo>
                <a:cubicBezTo>
                  <a:pt x="40" y="19"/>
                  <a:pt x="40" y="20"/>
                  <a:pt x="40" y="20"/>
                </a:cubicBezTo>
                <a:cubicBezTo>
                  <a:pt x="40" y="20"/>
                  <a:pt x="41" y="20"/>
                  <a:pt x="41" y="20"/>
                </a:cubicBezTo>
                <a:cubicBezTo>
                  <a:pt x="42" y="21"/>
                  <a:pt x="41" y="22"/>
                  <a:pt x="41" y="23"/>
                </a:cubicBezTo>
                <a:cubicBezTo>
                  <a:pt x="41" y="23"/>
                  <a:pt x="41" y="24"/>
                  <a:pt x="40" y="24"/>
                </a:cubicBezTo>
                <a:cubicBezTo>
                  <a:pt x="40" y="24"/>
                  <a:pt x="39" y="25"/>
                  <a:pt x="39" y="25"/>
                </a:cubicBezTo>
                <a:cubicBezTo>
                  <a:pt x="39" y="25"/>
                  <a:pt x="39" y="25"/>
                  <a:pt x="39" y="25"/>
                </a:cubicBezTo>
                <a:cubicBezTo>
                  <a:pt x="39" y="27"/>
                  <a:pt x="37" y="29"/>
                  <a:pt x="37" y="29"/>
                </a:cubicBezTo>
                <a:cubicBezTo>
                  <a:pt x="37" y="29"/>
                  <a:pt x="37" y="30"/>
                  <a:pt x="38" y="30"/>
                </a:cubicBezTo>
                <a:cubicBezTo>
                  <a:pt x="38" y="31"/>
                  <a:pt x="38" y="31"/>
                  <a:pt x="38" y="31"/>
                </a:cubicBezTo>
                <a:cubicBezTo>
                  <a:pt x="38" y="31"/>
                  <a:pt x="38" y="31"/>
                  <a:pt x="38" y="31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2"/>
                  <a:pt x="39" y="32"/>
                  <a:pt x="39" y="32"/>
                </a:cubicBezTo>
                <a:cubicBezTo>
                  <a:pt x="41" y="33"/>
                  <a:pt x="47" y="35"/>
                  <a:pt x="48" y="35"/>
                </a:cubicBezTo>
                <a:close/>
                <a:moveTo>
                  <a:pt x="20" y="33"/>
                </a:moveTo>
                <a:cubicBezTo>
                  <a:pt x="20" y="33"/>
                  <a:pt x="24" y="32"/>
                  <a:pt x="28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26" y="30"/>
                  <a:pt x="23" y="29"/>
                  <a:pt x="23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9"/>
                  <a:pt x="22" y="29"/>
                  <a:pt x="22" y="29"/>
                </a:cubicBezTo>
                <a:cubicBezTo>
                  <a:pt x="22" y="29"/>
                  <a:pt x="22" y="28"/>
                  <a:pt x="22" y="28"/>
                </a:cubicBezTo>
                <a:cubicBezTo>
                  <a:pt x="24" y="28"/>
                  <a:pt x="25" y="27"/>
                  <a:pt x="25" y="27"/>
                </a:cubicBezTo>
                <a:cubicBezTo>
                  <a:pt x="25" y="27"/>
                  <a:pt x="25" y="26"/>
                  <a:pt x="26" y="24"/>
                </a:cubicBezTo>
                <a:cubicBezTo>
                  <a:pt x="25" y="24"/>
                  <a:pt x="25" y="24"/>
                  <a:pt x="25" y="23"/>
                </a:cubicBezTo>
                <a:cubicBezTo>
                  <a:pt x="24" y="21"/>
                  <a:pt x="25" y="19"/>
                  <a:pt x="26" y="19"/>
                </a:cubicBezTo>
                <a:cubicBezTo>
                  <a:pt x="26" y="18"/>
                  <a:pt x="26" y="18"/>
                  <a:pt x="26" y="18"/>
                </a:cubicBezTo>
                <a:cubicBezTo>
                  <a:pt x="25" y="15"/>
                  <a:pt x="24" y="14"/>
                  <a:pt x="23" y="14"/>
                </a:cubicBezTo>
                <a:cubicBezTo>
                  <a:pt x="22" y="13"/>
                  <a:pt x="22" y="14"/>
                  <a:pt x="22" y="14"/>
                </a:cubicBezTo>
                <a:cubicBezTo>
                  <a:pt x="22" y="14"/>
                  <a:pt x="22" y="13"/>
                  <a:pt x="19" y="13"/>
                </a:cubicBezTo>
                <a:cubicBezTo>
                  <a:pt x="17" y="13"/>
                  <a:pt x="14" y="15"/>
                  <a:pt x="14" y="18"/>
                </a:cubicBezTo>
                <a:cubicBezTo>
                  <a:pt x="12" y="22"/>
                  <a:pt x="14" y="28"/>
                  <a:pt x="14" y="28"/>
                </a:cubicBezTo>
                <a:cubicBezTo>
                  <a:pt x="14" y="28"/>
                  <a:pt x="16" y="28"/>
                  <a:pt x="17" y="28"/>
                </a:cubicBezTo>
                <a:cubicBezTo>
                  <a:pt x="17" y="28"/>
                  <a:pt x="17" y="29"/>
                  <a:pt x="17" y="29"/>
                </a:cubicBezTo>
                <a:cubicBezTo>
                  <a:pt x="17" y="29"/>
                  <a:pt x="17" y="29"/>
                  <a:pt x="16" y="29"/>
                </a:cubicBezTo>
                <a:cubicBezTo>
                  <a:pt x="16" y="29"/>
                  <a:pt x="16" y="29"/>
                  <a:pt x="16" y="29"/>
                </a:cubicBezTo>
                <a:cubicBezTo>
                  <a:pt x="16" y="29"/>
                  <a:pt x="11" y="31"/>
                  <a:pt x="10" y="31"/>
                </a:cubicBezTo>
                <a:cubicBezTo>
                  <a:pt x="10" y="31"/>
                  <a:pt x="8" y="45"/>
                  <a:pt x="8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5" y="45"/>
                  <a:pt x="15" y="45"/>
                  <a:pt x="15" y="44"/>
                </a:cubicBezTo>
                <a:cubicBezTo>
                  <a:pt x="18" y="34"/>
                  <a:pt x="19" y="33"/>
                  <a:pt x="20" y="33"/>
                </a:cubicBezTo>
                <a:close/>
                <a:moveTo>
                  <a:pt x="52" y="30"/>
                </a:moveTo>
                <a:cubicBezTo>
                  <a:pt x="51" y="29"/>
                  <a:pt x="51" y="29"/>
                  <a:pt x="51" y="29"/>
                </a:cubicBezTo>
                <a:cubicBezTo>
                  <a:pt x="51" y="29"/>
                  <a:pt x="51" y="29"/>
                  <a:pt x="51" y="29"/>
                </a:cubicBezTo>
                <a:cubicBezTo>
                  <a:pt x="51" y="28"/>
                  <a:pt x="51" y="28"/>
                  <a:pt x="51" y="28"/>
                </a:cubicBezTo>
                <a:cubicBezTo>
                  <a:pt x="51" y="27"/>
                  <a:pt x="51" y="26"/>
                  <a:pt x="5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2" y="25"/>
                  <a:pt x="52" y="24"/>
                  <a:pt x="53" y="23"/>
                </a:cubicBezTo>
                <a:cubicBezTo>
                  <a:pt x="53" y="23"/>
                  <a:pt x="53" y="23"/>
                  <a:pt x="53" y="23"/>
                </a:cubicBezTo>
                <a:cubicBezTo>
                  <a:pt x="54" y="22"/>
                  <a:pt x="54" y="22"/>
                  <a:pt x="54" y="21"/>
                </a:cubicBezTo>
                <a:cubicBezTo>
                  <a:pt x="54" y="21"/>
                  <a:pt x="55" y="19"/>
                  <a:pt x="54" y="19"/>
                </a:cubicBezTo>
                <a:cubicBezTo>
                  <a:pt x="54" y="19"/>
                  <a:pt x="54" y="19"/>
                  <a:pt x="53" y="19"/>
                </a:cubicBezTo>
                <a:cubicBezTo>
                  <a:pt x="53" y="18"/>
                  <a:pt x="54" y="17"/>
                  <a:pt x="54" y="17"/>
                </a:cubicBezTo>
                <a:cubicBezTo>
                  <a:pt x="54" y="16"/>
                  <a:pt x="53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5" y="12"/>
                  <a:pt x="44" y="13"/>
                  <a:pt x="43" y="14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6"/>
                  <a:pt x="43" y="16"/>
                </a:cubicBezTo>
                <a:cubicBezTo>
                  <a:pt x="43" y="16"/>
                  <a:pt x="43" y="16"/>
                  <a:pt x="43" y="16"/>
                </a:cubicBezTo>
                <a:cubicBezTo>
                  <a:pt x="43" y="17"/>
                  <a:pt x="43" y="18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8"/>
                  <a:pt x="42" y="18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3" y="19"/>
                  <a:pt x="44" y="21"/>
                  <a:pt x="43" y="23"/>
                </a:cubicBezTo>
                <a:cubicBezTo>
                  <a:pt x="43" y="24"/>
                  <a:pt x="44" y="25"/>
                  <a:pt x="44" y="26"/>
                </a:cubicBezTo>
                <a:cubicBezTo>
                  <a:pt x="45" y="26"/>
                  <a:pt x="45" y="26"/>
                  <a:pt x="45" y="26"/>
                </a:cubicBezTo>
                <a:cubicBezTo>
                  <a:pt x="45" y="26"/>
                  <a:pt x="45" y="27"/>
                  <a:pt x="45" y="28"/>
                </a:cubicBezTo>
                <a:cubicBezTo>
                  <a:pt x="44" y="28"/>
                  <a:pt x="44" y="28"/>
                  <a:pt x="44" y="29"/>
                </a:cubicBezTo>
                <a:cubicBezTo>
                  <a:pt x="44" y="29"/>
                  <a:pt x="44" y="29"/>
                  <a:pt x="44" y="29"/>
                </a:cubicBezTo>
                <a:cubicBezTo>
                  <a:pt x="44" y="30"/>
                  <a:pt x="44" y="30"/>
                  <a:pt x="44" y="30"/>
                </a:cubicBezTo>
                <a:cubicBezTo>
                  <a:pt x="43" y="30"/>
                  <a:pt x="41" y="30"/>
                  <a:pt x="40" y="31"/>
                </a:cubicBezTo>
                <a:cubicBezTo>
                  <a:pt x="40" y="31"/>
                  <a:pt x="40" y="31"/>
                  <a:pt x="40" y="31"/>
                </a:cubicBezTo>
                <a:cubicBezTo>
                  <a:pt x="43" y="32"/>
                  <a:pt x="48" y="33"/>
                  <a:pt x="48" y="33"/>
                </a:cubicBezTo>
                <a:cubicBezTo>
                  <a:pt x="49" y="33"/>
                  <a:pt x="50" y="34"/>
                  <a:pt x="53" y="44"/>
                </a:cubicBezTo>
                <a:cubicBezTo>
                  <a:pt x="53" y="45"/>
                  <a:pt x="53" y="45"/>
                  <a:pt x="53" y="45"/>
                </a:cubicBezTo>
                <a:cubicBezTo>
                  <a:pt x="63" y="45"/>
                  <a:pt x="63" y="45"/>
                  <a:pt x="63" y="45"/>
                </a:cubicBezTo>
                <a:cubicBezTo>
                  <a:pt x="62" y="40"/>
                  <a:pt x="61" y="32"/>
                  <a:pt x="60" y="32"/>
                </a:cubicBezTo>
                <a:cubicBezTo>
                  <a:pt x="59" y="32"/>
                  <a:pt x="54" y="30"/>
                  <a:pt x="52" y="30"/>
                </a:cubicBezTo>
                <a:close/>
                <a:moveTo>
                  <a:pt x="71" y="5"/>
                </a:moveTo>
                <a:cubicBezTo>
                  <a:pt x="71" y="51"/>
                  <a:pt x="71" y="51"/>
                  <a:pt x="71" y="51"/>
                </a:cubicBezTo>
                <a:cubicBezTo>
                  <a:pt x="71" y="54"/>
                  <a:pt x="68" y="56"/>
                  <a:pt x="66" y="56"/>
                </a:cubicBezTo>
                <a:cubicBezTo>
                  <a:pt x="19" y="56"/>
                  <a:pt x="19" y="56"/>
                  <a:pt x="19" y="56"/>
                </a:cubicBezTo>
                <a:cubicBezTo>
                  <a:pt x="7" y="67"/>
                  <a:pt x="7" y="67"/>
                  <a:pt x="7" y="67"/>
                </a:cubicBezTo>
                <a:cubicBezTo>
                  <a:pt x="7" y="67"/>
                  <a:pt x="6" y="67"/>
                  <a:pt x="6" y="67"/>
                </a:cubicBezTo>
                <a:cubicBezTo>
                  <a:pt x="6" y="67"/>
                  <a:pt x="5" y="67"/>
                  <a:pt x="5" y="67"/>
                </a:cubicBezTo>
                <a:cubicBezTo>
                  <a:pt x="5" y="66"/>
                  <a:pt x="4" y="66"/>
                  <a:pt x="5" y="65"/>
                </a:cubicBezTo>
                <a:cubicBezTo>
                  <a:pt x="8" y="56"/>
                  <a:pt x="8" y="56"/>
                  <a:pt x="8" y="56"/>
                </a:cubicBezTo>
                <a:cubicBezTo>
                  <a:pt x="5" y="56"/>
                  <a:pt x="5" y="56"/>
                  <a:pt x="5" y="56"/>
                </a:cubicBezTo>
                <a:cubicBezTo>
                  <a:pt x="2" y="56"/>
                  <a:pt x="0" y="54"/>
                  <a:pt x="0" y="51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8" y="0"/>
                  <a:pt x="71" y="2"/>
                  <a:pt x="71" y="5"/>
                </a:cubicBezTo>
                <a:close/>
                <a:moveTo>
                  <a:pt x="68" y="5"/>
                </a:moveTo>
                <a:cubicBezTo>
                  <a:pt x="68" y="4"/>
                  <a:pt x="67" y="3"/>
                  <a:pt x="66" y="3"/>
                </a:cubicBezTo>
                <a:cubicBezTo>
                  <a:pt x="5" y="3"/>
                  <a:pt x="5" y="3"/>
                  <a:pt x="5" y="3"/>
                </a:cubicBezTo>
                <a:cubicBezTo>
                  <a:pt x="4" y="3"/>
                  <a:pt x="3" y="4"/>
                  <a:pt x="3" y="5"/>
                </a:cubicBezTo>
                <a:cubicBezTo>
                  <a:pt x="3" y="51"/>
                  <a:pt x="3" y="51"/>
                  <a:pt x="3" y="51"/>
                </a:cubicBezTo>
                <a:cubicBezTo>
                  <a:pt x="3" y="52"/>
                  <a:pt x="4" y="53"/>
                  <a:pt x="5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1" y="53"/>
                  <a:pt x="11" y="53"/>
                  <a:pt x="12" y="54"/>
                </a:cubicBezTo>
                <a:cubicBezTo>
                  <a:pt x="12" y="54"/>
                  <a:pt x="12" y="55"/>
                  <a:pt x="12" y="55"/>
                </a:cubicBezTo>
                <a:cubicBezTo>
                  <a:pt x="10" y="60"/>
                  <a:pt x="10" y="60"/>
                  <a:pt x="10" y="60"/>
                </a:cubicBezTo>
                <a:cubicBezTo>
                  <a:pt x="18" y="53"/>
                  <a:pt x="18" y="53"/>
                  <a:pt x="18" y="53"/>
                </a:cubicBezTo>
                <a:cubicBezTo>
                  <a:pt x="18" y="53"/>
                  <a:pt x="18" y="53"/>
                  <a:pt x="19" y="53"/>
                </a:cubicBezTo>
                <a:cubicBezTo>
                  <a:pt x="66" y="53"/>
                  <a:pt x="66" y="53"/>
                  <a:pt x="66" y="53"/>
                </a:cubicBezTo>
                <a:cubicBezTo>
                  <a:pt x="67" y="53"/>
                  <a:pt x="68" y="52"/>
                  <a:pt x="68" y="51"/>
                </a:cubicBezTo>
                <a:lnTo>
                  <a:pt x="68" y="5"/>
                </a:lnTo>
                <a:close/>
                <a:moveTo>
                  <a:pt x="5" y="17"/>
                </a:moveTo>
                <a:cubicBezTo>
                  <a:pt x="6" y="17"/>
                  <a:pt x="6" y="16"/>
                  <a:pt x="6" y="16"/>
                </a:cubicBezTo>
                <a:cubicBezTo>
                  <a:pt x="6" y="6"/>
                  <a:pt x="6" y="6"/>
                  <a:pt x="6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5"/>
                </a:cubicBezTo>
                <a:cubicBezTo>
                  <a:pt x="18" y="5"/>
                  <a:pt x="18" y="4"/>
                  <a:pt x="17" y="4"/>
                </a:cubicBezTo>
                <a:cubicBezTo>
                  <a:pt x="5" y="4"/>
                  <a:pt x="5" y="4"/>
                  <a:pt x="5" y="4"/>
                </a:cubicBezTo>
                <a:cubicBezTo>
                  <a:pt x="5" y="4"/>
                  <a:pt x="5" y="4"/>
                  <a:pt x="4" y="5"/>
                </a:cubicBezTo>
                <a:cubicBezTo>
                  <a:pt x="4" y="5"/>
                  <a:pt x="4" y="5"/>
                  <a:pt x="4" y="5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16"/>
                  <a:pt x="5" y="17"/>
                  <a:pt x="5" y="17"/>
                </a:cubicBezTo>
                <a:close/>
                <a:moveTo>
                  <a:pt x="5" y="19"/>
                </a:moveTo>
                <a:cubicBezTo>
                  <a:pt x="5" y="19"/>
                  <a:pt x="4" y="19"/>
                  <a:pt x="4" y="20"/>
                </a:cubicBezTo>
                <a:cubicBezTo>
                  <a:pt x="4" y="25"/>
                  <a:pt x="4" y="25"/>
                  <a:pt x="4" y="25"/>
                </a:cubicBezTo>
                <a:cubicBezTo>
                  <a:pt x="4" y="25"/>
                  <a:pt x="5" y="26"/>
                  <a:pt x="5" y="26"/>
                </a:cubicBezTo>
                <a:cubicBezTo>
                  <a:pt x="6" y="26"/>
                  <a:pt x="6" y="25"/>
                  <a:pt x="6" y="25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19"/>
                  <a:pt x="6" y="19"/>
                  <a:pt x="5" y="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321064" tIns="160532" rIns="321064" bIns="160532"/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341" dirty="0">
              <a:latin typeface="+mn-lt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3376EB99-C8BF-42CF-9DD2-08ECB6562EBF}"/>
              </a:ext>
            </a:extLst>
          </p:cNvPr>
          <p:cNvSpPr/>
          <p:nvPr/>
        </p:nvSpPr>
        <p:spPr>
          <a:xfrm>
            <a:off x="4763" y="27826855"/>
            <a:ext cx="42803762" cy="2453120"/>
          </a:xfrm>
          <a:prstGeom prst="rect">
            <a:avLst/>
          </a:prstGeom>
          <a:solidFill>
            <a:srgbClr val="00CC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5E313BBE-3B4A-4672-AD40-B76E668CF65D}"/>
              </a:ext>
            </a:extLst>
          </p:cNvPr>
          <p:cNvSpPr/>
          <p:nvPr/>
        </p:nvSpPr>
        <p:spPr>
          <a:xfrm>
            <a:off x="4763" y="27764695"/>
            <a:ext cx="42803762" cy="2538412"/>
          </a:xfrm>
          <a:prstGeom prst="rect">
            <a:avLst/>
          </a:prstGeom>
          <a:solidFill>
            <a:srgbClr val="00B0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fr-FR" sz="5400" dirty="0"/>
          </a:p>
        </p:txBody>
      </p:sp>
      <p:pic>
        <p:nvPicPr>
          <p:cNvPr id="107" name="Image 106">
            <a:extLst>
              <a:ext uri="{FF2B5EF4-FFF2-40B4-BE49-F238E27FC236}">
                <a16:creationId xmlns:a16="http://schemas.microsoft.com/office/drawing/2014/main" id="{C5BB1DD6-6D92-49CB-B9B1-9F3F5F8671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8450" y="27891957"/>
            <a:ext cx="5392577" cy="22558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61C2114-5256-408B-9BA4-A25B8BAD49B8}"/>
              </a:ext>
            </a:extLst>
          </p:cNvPr>
          <p:cNvSpPr/>
          <p:nvPr/>
        </p:nvSpPr>
        <p:spPr>
          <a:xfrm>
            <a:off x="7404112" y="28156317"/>
            <a:ext cx="2754121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i="1" dirty="0">
                <a:solidFill>
                  <a:schemeClr val="bg1"/>
                </a:solidFill>
                <a:latin typeface="Gotham Rounded Bold" pitchFamily="50" charset="0"/>
              </a:rPr>
              <a:t>ARCHITECTURE RITUALS</a:t>
            </a:r>
          </a:p>
          <a:p>
            <a:pPr algn="ctr"/>
            <a:r>
              <a:rPr lang="en-US" sz="6000" b="1" i="1" dirty="0">
                <a:solidFill>
                  <a:schemeClr val="bg1"/>
                </a:solidFill>
                <a:latin typeface="Gotham Rounded Bold" pitchFamily="50" charset="0"/>
              </a:rPr>
              <a:t>-2020.2 -</a:t>
            </a:r>
            <a:endParaRPr lang="fr-FR" sz="6000" b="1" i="1" dirty="0">
              <a:solidFill>
                <a:schemeClr val="bg1"/>
              </a:solidFill>
              <a:latin typeface="Gotham Rounded Bold" pitchFamily="50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DC61053-168A-4876-A404-2AF6B7F170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887260" y="29659827"/>
            <a:ext cx="1946584" cy="68230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519AE2F-C7D1-423E-AF0A-0CEA7FC4830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367687" y="12549728"/>
            <a:ext cx="4416425" cy="441642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951BAED-79CC-4895-ADD8-83A2E31A05E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134592" y="12292329"/>
            <a:ext cx="4416425" cy="4416425"/>
          </a:xfrm>
          <a:prstGeom prst="rect">
            <a:avLst/>
          </a:prstGeom>
        </p:spPr>
      </p:pic>
      <p:sp>
        <p:nvSpPr>
          <p:cNvPr id="96" name="ZoneTexte 95">
            <a:extLst>
              <a:ext uri="{FF2B5EF4-FFF2-40B4-BE49-F238E27FC236}">
                <a16:creationId xmlns:a16="http://schemas.microsoft.com/office/drawing/2014/main" id="{7548B89C-9073-4AF2-A186-BA6D4C7C1549}"/>
              </a:ext>
            </a:extLst>
          </p:cNvPr>
          <p:cNvSpPr txBox="1"/>
          <p:nvPr/>
        </p:nvSpPr>
        <p:spPr>
          <a:xfrm>
            <a:off x="23946934" y="3543806"/>
            <a:ext cx="17869404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“Weekly are opportunity for architectural refactoring”</a:t>
            </a:r>
            <a:endParaRPr lang="fr-FR" sz="6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49EE983-E80A-4A0A-819C-5F4F0CDA60C6}"/>
              </a:ext>
            </a:extLst>
          </p:cNvPr>
          <p:cNvSpPr txBox="1"/>
          <p:nvPr/>
        </p:nvSpPr>
        <p:spPr>
          <a:xfrm>
            <a:off x="32806397" y="13429811"/>
            <a:ext cx="4690708" cy="59663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fr-FR"/>
            </a:defPPr>
            <a:lvl1pPr>
              <a:defRPr sz="800" b="1">
                <a:solidFill>
                  <a:schemeClr val="bg1">
                    <a:lumMod val="50000"/>
                  </a:schemeClr>
                </a:solidFill>
                <a:latin typeface="Segoe Print" panose="02000600000000000000" pitchFamily="2" charset="0"/>
              </a:defRPr>
            </a:lvl1pPr>
          </a:lstStyle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3277" dirty="0"/>
              <a:t>PRODUCT BACKLOG</a:t>
            </a:r>
          </a:p>
        </p:txBody>
      </p:sp>
      <p:grpSp>
        <p:nvGrpSpPr>
          <p:cNvPr id="124" name="Groupe 142">
            <a:extLst>
              <a:ext uri="{FF2B5EF4-FFF2-40B4-BE49-F238E27FC236}">
                <a16:creationId xmlns:a16="http://schemas.microsoft.com/office/drawing/2014/main" id="{59C95ABC-7CA4-4D30-8125-67D000EC57F1}"/>
              </a:ext>
            </a:extLst>
          </p:cNvPr>
          <p:cNvGrpSpPr>
            <a:grpSpLocks/>
          </p:cNvGrpSpPr>
          <p:nvPr/>
        </p:nvGrpSpPr>
        <p:grpSpPr bwMode="auto">
          <a:xfrm>
            <a:off x="32615039" y="14560594"/>
            <a:ext cx="6105726" cy="1677988"/>
            <a:chOff x="4610182" y="1531720"/>
            <a:chExt cx="814953" cy="173421"/>
          </a:xfrm>
        </p:grpSpPr>
        <p:sp>
          <p:nvSpPr>
            <p:cNvPr id="125" name="Rectangle : coins arrondis 124">
              <a:extLst>
                <a:ext uri="{FF2B5EF4-FFF2-40B4-BE49-F238E27FC236}">
                  <a16:creationId xmlns:a16="http://schemas.microsoft.com/office/drawing/2014/main" id="{0E63625A-BD25-4A5C-A054-6331CE00B5C8}"/>
                </a:ext>
              </a:extLst>
            </p:cNvPr>
            <p:cNvSpPr/>
            <p:nvPr/>
          </p:nvSpPr>
          <p:spPr>
            <a:xfrm>
              <a:off x="4610182" y="1531720"/>
              <a:ext cx="602189" cy="173421"/>
            </a:xfrm>
            <a:prstGeom prst="roundRect">
              <a:avLst/>
            </a:prstGeom>
            <a:solidFill>
              <a:schemeClr val="bg1">
                <a:alpha val="32000"/>
              </a:schemeClr>
            </a:solidFill>
            <a:ln w="635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417643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9363"/>
            </a:p>
          </p:txBody>
        </p:sp>
        <p:grpSp>
          <p:nvGrpSpPr>
            <p:cNvPr id="126" name="Groupe 144">
              <a:extLst>
                <a:ext uri="{FF2B5EF4-FFF2-40B4-BE49-F238E27FC236}">
                  <a16:creationId xmlns:a16="http://schemas.microsoft.com/office/drawing/2014/main" id="{F625C588-CB52-4D32-824F-6F24FAB48B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39847" y="1549376"/>
              <a:ext cx="785288" cy="142267"/>
              <a:chOff x="4639847" y="1549376"/>
              <a:chExt cx="785288" cy="142267"/>
            </a:xfrm>
          </p:grpSpPr>
          <p:sp>
            <p:nvSpPr>
              <p:cNvPr id="127" name="ZoneTexte 126">
                <a:extLst>
                  <a:ext uri="{FF2B5EF4-FFF2-40B4-BE49-F238E27FC236}">
                    <a16:creationId xmlns:a16="http://schemas.microsoft.com/office/drawing/2014/main" id="{65E399FA-3595-4424-A5DD-9F5A415DE753}"/>
                  </a:ext>
                </a:extLst>
              </p:cNvPr>
              <p:cNvSpPr txBox="1"/>
              <p:nvPr/>
            </p:nvSpPr>
            <p:spPr>
              <a:xfrm>
                <a:off x="4884605" y="1549376"/>
                <a:ext cx="540530" cy="91994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ctr" defTabSz="3210641" eaLnBrk="1" fontAlgn="auto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3200" b="1" kern="0" dirty="0">
                    <a:solidFill>
                      <a:srgbClr val="44546A"/>
                    </a:solidFill>
                    <a:latin typeface="Calibri"/>
                  </a:rPr>
                  <a:t>ARCHITECTURE</a:t>
                </a:r>
              </a:p>
              <a:p>
                <a:pPr algn="ctr" defTabSz="3210641" eaLnBrk="1" fontAlgn="auto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3200" b="1" kern="0" dirty="0">
                    <a:solidFill>
                      <a:srgbClr val="44546A"/>
                    </a:solidFill>
                    <a:latin typeface="Calibri"/>
                  </a:rPr>
                  <a:t> RUNWAY</a:t>
                </a:r>
              </a:p>
            </p:txBody>
          </p:sp>
          <p:sp>
            <p:nvSpPr>
              <p:cNvPr id="128" name="Ellipse 127">
                <a:extLst>
                  <a:ext uri="{FF2B5EF4-FFF2-40B4-BE49-F238E27FC236}">
                    <a16:creationId xmlns:a16="http://schemas.microsoft.com/office/drawing/2014/main" id="{4C3E504F-44A7-42A0-98DB-5D8280E141F1}"/>
                  </a:ext>
                </a:extLst>
              </p:cNvPr>
              <p:cNvSpPr/>
              <p:nvPr/>
            </p:nvSpPr>
            <p:spPr>
              <a:xfrm>
                <a:off x="4825885" y="1566267"/>
                <a:ext cx="167182" cy="12537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defTabSz="417643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3277" dirty="0">
                    <a:solidFill>
                      <a:schemeClr val="tx1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K</a:t>
                </a:r>
                <a:r>
                  <a:rPr lang="fr-FR" sz="2341" dirty="0">
                    <a:solidFill>
                      <a:schemeClr val="tx1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it</a:t>
                </a:r>
                <a:endParaRPr lang="fr-FR" sz="3277" dirty="0">
                  <a:solidFill>
                    <a:schemeClr val="tx1"/>
                  </a:solidFill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  <p:sp>
            <p:nvSpPr>
              <p:cNvPr id="130" name="Freeform 7">
                <a:extLst>
                  <a:ext uri="{FF2B5EF4-FFF2-40B4-BE49-F238E27FC236}">
                    <a16:creationId xmlns:a16="http://schemas.microsoft.com/office/drawing/2014/main" id="{E9FEA419-8F61-42E7-8D31-7BE00A6F047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39847" y="1556200"/>
                <a:ext cx="132855" cy="128579"/>
              </a:xfrm>
              <a:custGeom>
                <a:avLst/>
                <a:gdLst>
                  <a:gd name="T0" fmla="*/ 13 w 64"/>
                  <a:gd name="T1" fmla="*/ 45 h 67"/>
                  <a:gd name="T2" fmla="*/ 13 w 64"/>
                  <a:gd name="T3" fmla="*/ 63 h 67"/>
                  <a:gd name="T4" fmla="*/ 9 w 64"/>
                  <a:gd name="T5" fmla="*/ 67 h 67"/>
                  <a:gd name="T6" fmla="*/ 5 w 64"/>
                  <a:gd name="T7" fmla="*/ 67 h 67"/>
                  <a:gd name="T8" fmla="*/ 1 w 64"/>
                  <a:gd name="T9" fmla="*/ 63 h 67"/>
                  <a:gd name="T10" fmla="*/ 1 w 64"/>
                  <a:gd name="T11" fmla="*/ 45 h 67"/>
                  <a:gd name="T12" fmla="*/ 5 w 64"/>
                  <a:gd name="T13" fmla="*/ 41 h 67"/>
                  <a:gd name="T14" fmla="*/ 9 w 64"/>
                  <a:gd name="T15" fmla="*/ 41 h 67"/>
                  <a:gd name="T16" fmla="*/ 13 w 64"/>
                  <a:gd name="T17" fmla="*/ 45 h 67"/>
                  <a:gd name="T18" fmla="*/ 26 w 64"/>
                  <a:gd name="T19" fmla="*/ 26 h 67"/>
                  <a:gd name="T20" fmla="*/ 22 w 64"/>
                  <a:gd name="T21" fmla="*/ 26 h 67"/>
                  <a:gd name="T22" fmla="*/ 18 w 64"/>
                  <a:gd name="T23" fmla="*/ 30 h 67"/>
                  <a:gd name="T24" fmla="*/ 18 w 64"/>
                  <a:gd name="T25" fmla="*/ 63 h 67"/>
                  <a:gd name="T26" fmla="*/ 22 w 64"/>
                  <a:gd name="T27" fmla="*/ 67 h 67"/>
                  <a:gd name="T28" fmla="*/ 26 w 64"/>
                  <a:gd name="T29" fmla="*/ 67 h 67"/>
                  <a:gd name="T30" fmla="*/ 30 w 64"/>
                  <a:gd name="T31" fmla="*/ 63 h 67"/>
                  <a:gd name="T32" fmla="*/ 30 w 64"/>
                  <a:gd name="T33" fmla="*/ 30 h 67"/>
                  <a:gd name="T34" fmla="*/ 26 w 64"/>
                  <a:gd name="T35" fmla="*/ 26 h 67"/>
                  <a:gd name="T36" fmla="*/ 43 w 64"/>
                  <a:gd name="T37" fmla="*/ 32 h 67"/>
                  <a:gd name="T38" fmla="*/ 39 w 64"/>
                  <a:gd name="T39" fmla="*/ 32 h 67"/>
                  <a:gd name="T40" fmla="*/ 35 w 64"/>
                  <a:gd name="T41" fmla="*/ 36 h 67"/>
                  <a:gd name="T42" fmla="*/ 35 w 64"/>
                  <a:gd name="T43" fmla="*/ 63 h 67"/>
                  <a:gd name="T44" fmla="*/ 39 w 64"/>
                  <a:gd name="T45" fmla="*/ 67 h 67"/>
                  <a:gd name="T46" fmla="*/ 43 w 64"/>
                  <a:gd name="T47" fmla="*/ 67 h 67"/>
                  <a:gd name="T48" fmla="*/ 47 w 64"/>
                  <a:gd name="T49" fmla="*/ 63 h 67"/>
                  <a:gd name="T50" fmla="*/ 47 w 64"/>
                  <a:gd name="T51" fmla="*/ 36 h 67"/>
                  <a:gd name="T52" fmla="*/ 43 w 64"/>
                  <a:gd name="T53" fmla="*/ 32 h 67"/>
                  <a:gd name="T54" fmla="*/ 60 w 64"/>
                  <a:gd name="T55" fmla="*/ 18 h 67"/>
                  <a:gd name="T56" fmla="*/ 56 w 64"/>
                  <a:gd name="T57" fmla="*/ 18 h 67"/>
                  <a:gd name="T58" fmla="*/ 52 w 64"/>
                  <a:gd name="T59" fmla="*/ 22 h 67"/>
                  <a:gd name="T60" fmla="*/ 52 w 64"/>
                  <a:gd name="T61" fmla="*/ 63 h 67"/>
                  <a:gd name="T62" fmla="*/ 56 w 64"/>
                  <a:gd name="T63" fmla="*/ 67 h 67"/>
                  <a:gd name="T64" fmla="*/ 60 w 64"/>
                  <a:gd name="T65" fmla="*/ 67 h 67"/>
                  <a:gd name="T66" fmla="*/ 64 w 64"/>
                  <a:gd name="T67" fmla="*/ 63 h 67"/>
                  <a:gd name="T68" fmla="*/ 64 w 64"/>
                  <a:gd name="T69" fmla="*/ 22 h 67"/>
                  <a:gd name="T70" fmla="*/ 60 w 64"/>
                  <a:gd name="T71" fmla="*/ 18 h 67"/>
                  <a:gd name="T72" fmla="*/ 21 w 64"/>
                  <a:gd name="T73" fmla="*/ 13 h 67"/>
                  <a:gd name="T74" fmla="*/ 41 w 64"/>
                  <a:gd name="T75" fmla="*/ 27 h 67"/>
                  <a:gd name="T76" fmla="*/ 58 w 64"/>
                  <a:gd name="T77" fmla="*/ 5 h 67"/>
                  <a:gd name="T78" fmla="*/ 60 w 64"/>
                  <a:gd name="T79" fmla="*/ 6 h 67"/>
                  <a:gd name="T80" fmla="*/ 60 w 64"/>
                  <a:gd name="T81" fmla="*/ 0 h 67"/>
                  <a:gd name="T82" fmla="*/ 55 w 64"/>
                  <a:gd name="T83" fmla="*/ 3 h 67"/>
                  <a:gd name="T84" fmla="*/ 56 w 64"/>
                  <a:gd name="T85" fmla="*/ 4 h 67"/>
                  <a:gd name="T86" fmla="*/ 40 w 64"/>
                  <a:gd name="T87" fmla="*/ 23 h 67"/>
                  <a:gd name="T88" fmla="*/ 21 w 64"/>
                  <a:gd name="T89" fmla="*/ 10 h 67"/>
                  <a:gd name="T90" fmla="*/ 0 w 64"/>
                  <a:gd name="T91" fmla="*/ 29 h 67"/>
                  <a:gd name="T92" fmla="*/ 2 w 64"/>
                  <a:gd name="T93" fmla="*/ 31 h 67"/>
                  <a:gd name="T94" fmla="*/ 21 w 64"/>
                  <a:gd name="T95" fmla="*/ 1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4" h="67">
                    <a:moveTo>
                      <a:pt x="13" y="45"/>
                    </a:moveTo>
                    <a:cubicBezTo>
                      <a:pt x="13" y="63"/>
                      <a:pt x="13" y="63"/>
                      <a:pt x="13" y="63"/>
                    </a:cubicBezTo>
                    <a:cubicBezTo>
                      <a:pt x="13" y="65"/>
                      <a:pt x="11" y="67"/>
                      <a:pt x="9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3" y="67"/>
                      <a:pt x="1" y="65"/>
                      <a:pt x="1" y="63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1" y="43"/>
                      <a:pt x="3" y="41"/>
                      <a:pt x="5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11" y="41"/>
                      <a:pt x="13" y="43"/>
                      <a:pt x="13" y="45"/>
                    </a:cubicBezTo>
                    <a:close/>
                    <a:moveTo>
                      <a:pt x="26" y="26"/>
                    </a:moveTo>
                    <a:cubicBezTo>
                      <a:pt x="22" y="26"/>
                      <a:pt x="22" y="26"/>
                      <a:pt x="22" y="26"/>
                    </a:cubicBezTo>
                    <a:cubicBezTo>
                      <a:pt x="20" y="26"/>
                      <a:pt x="18" y="28"/>
                      <a:pt x="18" y="30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18" y="65"/>
                      <a:pt x="20" y="67"/>
                      <a:pt x="22" y="67"/>
                    </a:cubicBezTo>
                    <a:cubicBezTo>
                      <a:pt x="26" y="67"/>
                      <a:pt x="26" y="67"/>
                      <a:pt x="26" y="67"/>
                    </a:cubicBezTo>
                    <a:cubicBezTo>
                      <a:pt x="28" y="67"/>
                      <a:pt x="30" y="65"/>
                      <a:pt x="30" y="63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0" y="28"/>
                      <a:pt x="28" y="26"/>
                      <a:pt x="26" y="26"/>
                    </a:cubicBezTo>
                    <a:close/>
                    <a:moveTo>
                      <a:pt x="43" y="32"/>
                    </a:moveTo>
                    <a:cubicBezTo>
                      <a:pt x="39" y="32"/>
                      <a:pt x="39" y="32"/>
                      <a:pt x="39" y="32"/>
                    </a:cubicBezTo>
                    <a:cubicBezTo>
                      <a:pt x="37" y="32"/>
                      <a:pt x="35" y="34"/>
                      <a:pt x="35" y="36"/>
                    </a:cubicBezTo>
                    <a:cubicBezTo>
                      <a:pt x="35" y="63"/>
                      <a:pt x="35" y="63"/>
                      <a:pt x="35" y="63"/>
                    </a:cubicBezTo>
                    <a:cubicBezTo>
                      <a:pt x="35" y="65"/>
                      <a:pt x="37" y="67"/>
                      <a:pt x="39" y="67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45" y="67"/>
                      <a:pt x="47" y="65"/>
                      <a:pt x="47" y="63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7" y="34"/>
                      <a:pt x="45" y="32"/>
                      <a:pt x="43" y="32"/>
                    </a:cubicBezTo>
                    <a:close/>
                    <a:moveTo>
                      <a:pt x="60" y="18"/>
                    </a:moveTo>
                    <a:cubicBezTo>
                      <a:pt x="56" y="18"/>
                      <a:pt x="56" y="18"/>
                      <a:pt x="56" y="18"/>
                    </a:cubicBezTo>
                    <a:cubicBezTo>
                      <a:pt x="54" y="18"/>
                      <a:pt x="52" y="20"/>
                      <a:pt x="52" y="22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52" y="65"/>
                      <a:pt x="54" y="67"/>
                      <a:pt x="56" y="67"/>
                    </a:cubicBezTo>
                    <a:cubicBezTo>
                      <a:pt x="60" y="67"/>
                      <a:pt x="60" y="67"/>
                      <a:pt x="60" y="67"/>
                    </a:cubicBezTo>
                    <a:cubicBezTo>
                      <a:pt x="62" y="67"/>
                      <a:pt x="64" y="65"/>
                      <a:pt x="64" y="63"/>
                    </a:cubicBezTo>
                    <a:cubicBezTo>
                      <a:pt x="64" y="22"/>
                      <a:pt x="64" y="22"/>
                      <a:pt x="64" y="22"/>
                    </a:cubicBezTo>
                    <a:cubicBezTo>
                      <a:pt x="64" y="20"/>
                      <a:pt x="62" y="18"/>
                      <a:pt x="60" y="18"/>
                    </a:cubicBezTo>
                    <a:close/>
                    <a:moveTo>
                      <a:pt x="21" y="13"/>
                    </a:moveTo>
                    <a:cubicBezTo>
                      <a:pt x="41" y="27"/>
                      <a:pt x="41" y="27"/>
                      <a:pt x="41" y="27"/>
                    </a:cubicBezTo>
                    <a:cubicBezTo>
                      <a:pt x="58" y="5"/>
                      <a:pt x="58" y="5"/>
                      <a:pt x="58" y="5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40" y="23"/>
                      <a:pt x="40" y="23"/>
                      <a:pt x="40" y="23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2" y="31"/>
                      <a:pt x="2" y="31"/>
                      <a:pt x="2" y="31"/>
                    </a:cubicBezTo>
                    <a:lnTo>
                      <a:pt x="21" y="1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lIns="321064" tIns="160532" rIns="321064" bIns="160532"/>
              <a:lstStyle/>
              <a:p>
                <a:pPr defTabSz="417643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5150">
                  <a:latin typeface="+mn-lt"/>
                </a:endParaRPr>
              </a:p>
            </p:txBody>
          </p:sp>
        </p:grpSp>
      </p:grpSp>
      <p:sp>
        <p:nvSpPr>
          <p:cNvPr id="16" name="Freeform 7">
            <a:extLst>
              <a:ext uri="{FF2B5EF4-FFF2-40B4-BE49-F238E27FC236}">
                <a16:creationId xmlns:a16="http://schemas.microsoft.com/office/drawing/2014/main" id="{9A007ED0-6155-4C0E-9284-AEC95EFA6510}"/>
              </a:ext>
            </a:extLst>
          </p:cNvPr>
          <p:cNvSpPr>
            <a:spLocks/>
          </p:cNvSpPr>
          <p:nvPr/>
        </p:nvSpPr>
        <p:spPr bwMode="gray">
          <a:xfrm rot="179343">
            <a:off x="29708644" y="14096222"/>
            <a:ext cx="2714625" cy="1476375"/>
          </a:xfrm>
          <a:custGeom>
            <a:avLst/>
            <a:gdLst/>
            <a:ahLst/>
            <a:cxnLst>
              <a:cxn ang="0">
                <a:pos x="0" y="400"/>
              </a:cxn>
              <a:cxn ang="0">
                <a:pos x="460" y="126"/>
              </a:cxn>
              <a:cxn ang="0">
                <a:pos x="460" y="186"/>
              </a:cxn>
              <a:cxn ang="0">
                <a:pos x="625" y="90"/>
              </a:cxn>
              <a:cxn ang="0">
                <a:pos x="460" y="0"/>
              </a:cxn>
              <a:cxn ang="0">
                <a:pos x="460" y="60"/>
              </a:cxn>
              <a:cxn ang="0">
                <a:pos x="0" y="400"/>
              </a:cxn>
            </a:cxnLst>
            <a:rect l="0" t="0" r="r" b="b"/>
            <a:pathLst>
              <a:path w="625" h="400">
                <a:moveTo>
                  <a:pt x="0" y="400"/>
                </a:moveTo>
                <a:cubicBezTo>
                  <a:pt x="0" y="240"/>
                  <a:pt x="266" y="126"/>
                  <a:pt x="460" y="126"/>
                </a:cubicBezTo>
                <a:cubicBezTo>
                  <a:pt x="460" y="186"/>
                  <a:pt x="460" y="186"/>
                  <a:pt x="460" y="186"/>
                </a:cubicBezTo>
                <a:cubicBezTo>
                  <a:pt x="625" y="90"/>
                  <a:pt x="625" y="90"/>
                  <a:pt x="625" y="90"/>
                </a:cubicBezTo>
                <a:cubicBezTo>
                  <a:pt x="460" y="0"/>
                  <a:pt x="460" y="0"/>
                  <a:pt x="460" y="0"/>
                </a:cubicBezTo>
                <a:cubicBezTo>
                  <a:pt x="460" y="60"/>
                  <a:pt x="460" y="60"/>
                  <a:pt x="460" y="60"/>
                </a:cubicBezTo>
                <a:cubicBezTo>
                  <a:pt x="273" y="60"/>
                  <a:pt x="0" y="200"/>
                  <a:pt x="0" y="400"/>
                </a:cubicBezTo>
                <a:close/>
              </a:path>
            </a:pathLst>
          </a:custGeom>
          <a:solidFill>
            <a:schemeClr val="accent3"/>
          </a:solidFill>
          <a:ln w="3175">
            <a:solidFill>
              <a:schemeClr val="accent1">
                <a:lumMod val="60000"/>
                <a:lumOff val="40000"/>
              </a:schemeClr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410810" tIns="273873" rIns="410810" bIns="273873" anchor="ctr"/>
          <a:lstStyle/>
          <a:p>
            <a:pPr algn="ctr" defTabSz="3049463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6849" b="1" dirty="0">
              <a:solidFill>
                <a:srgbClr val="FFFFFF"/>
              </a:solidFill>
              <a:effectLst>
                <a:outerShdw blurRad="190500" algn="ctr" rotWithShape="0">
                  <a:prstClr val="black">
                    <a:alpha val="50000"/>
                  </a:prstClr>
                </a:outerShdw>
              </a:effectLst>
              <a:latin typeface="+mn-lt"/>
              <a:cs typeface="Arial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B6676EFF43BD44A973BAF3C3F8897C" ma:contentTypeVersion="11" ma:contentTypeDescription="Crée un document." ma:contentTypeScope="" ma:versionID="16055b838173ea074c74866c85749e9f">
  <xsd:schema xmlns:xsd="http://www.w3.org/2001/XMLSchema" xmlns:xs="http://www.w3.org/2001/XMLSchema" xmlns:p="http://schemas.microsoft.com/office/2006/metadata/properties" xmlns:ns3="e2e26994-5e48-4994-8c16-0b6f61c4bc8a" xmlns:ns4="9f09b4db-7fdb-4a79-a1ce-e7e1d5ac2b17" targetNamespace="http://schemas.microsoft.com/office/2006/metadata/properties" ma:root="true" ma:fieldsID="7356ef530764415288c8753ef1e753cb" ns3:_="" ns4:_="">
    <xsd:import namespace="e2e26994-5e48-4994-8c16-0b6f61c4bc8a"/>
    <xsd:import namespace="9f09b4db-7fdb-4a79-a1ce-e7e1d5ac2b1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e26994-5e48-4994-8c16-0b6f61c4bc8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09b4db-7fdb-4a79-a1ce-e7e1d5ac2b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B63B2C7-FED1-46FF-B4BF-F5785DCDD50B}">
  <ds:schemaRefs>
    <ds:schemaRef ds:uri="http://schemas.microsoft.com/office/2006/documentManagement/types"/>
    <ds:schemaRef ds:uri="e2e26994-5e48-4994-8c16-0b6f61c4bc8a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9f09b4db-7fdb-4a79-a1ce-e7e1d5ac2b17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45A45E3-2F00-48D1-BEEB-EB811695AF3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DFB8500-7973-404A-BDA0-D372C730A3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2e26994-5e48-4994-8c16-0b6f61c4bc8a"/>
    <ds:schemaRef ds:uri="9f09b4db-7fdb-4a79-a1ce-e7e1d5ac2b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98</Words>
  <Application>Microsoft Office PowerPoint</Application>
  <PresentationFormat>Personnalisé</PresentationFormat>
  <Paragraphs>52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</vt:i4>
      </vt:variant>
    </vt:vector>
  </HeadingPairs>
  <TitlesOfParts>
    <vt:vector size="14" baseType="lpstr">
      <vt:lpstr>Abadi</vt:lpstr>
      <vt:lpstr>Symbol</vt:lpstr>
      <vt:lpstr>Bebas Neue</vt:lpstr>
      <vt:lpstr>Wingdings</vt:lpstr>
      <vt:lpstr>Calibri Light</vt:lpstr>
      <vt:lpstr>Aharoni</vt:lpstr>
      <vt:lpstr>Arial</vt:lpstr>
      <vt:lpstr>Gotham Rounded Bold</vt:lpstr>
      <vt:lpstr>Michelin SemiBold</vt:lpstr>
      <vt:lpstr>Segoe Print</vt:lpstr>
      <vt:lpstr>Calibri</vt:lpstr>
      <vt:lpstr>Thème Office</vt:lpstr>
      <vt:lpstr>PRESENTATIONLOAD</vt:lpstr>
      <vt:lpstr>Présentation PowerPoint</vt:lpstr>
    </vt:vector>
  </TitlesOfParts>
  <Company>GLUENDO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CHEVALIER</dc:creator>
  <cp:keywords>CONTINUOUS ARCHITECTURE</cp:keywords>
  <cp:lastModifiedBy>nicolas chevalier</cp:lastModifiedBy>
  <cp:revision>268</cp:revision>
  <dcterms:created xsi:type="dcterms:W3CDTF">2019-06-27T06:55:10Z</dcterms:created>
  <dcterms:modified xsi:type="dcterms:W3CDTF">2020-10-21T08:29:48Z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0x010100C8B6676EFF43BD44A973BAF3C3F8897C</vt:lpwstr>
  </property>
</Properties>
</file>

<file path=docProps/thumbnail.jpeg>
</file>